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27"/>
  </p:notesMasterIdLst>
  <p:handoutMasterIdLst>
    <p:handoutMasterId r:id="rId28"/>
  </p:handoutMasterIdLst>
  <p:sldIdLst>
    <p:sldId id="274" r:id="rId11"/>
    <p:sldId id="289" r:id="rId12"/>
    <p:sldId id="501" r:id="rId13"/>
    <p:sldId id="290" r:id="rId14"/>
    <p:sldId id="7222" r:id="rId15"/>
    <p:sldId id="291" r:id="rId16"/>
    <p:sldId id="343" r:id="rId17"/>
    <p:sldId id="344" r:id="rId18"/>
    <p:sldId id="345" r:id="rId19"/>
    <p:sldId id="347" r:id="rId20"/>
    <p:sldId id="348" r:id="rId21"/>
    <p:sldId id="349" r:id="rId22"/>
    <p:sldId id="351" r:id="rId23"/>
    <p:sldId id="352" r:id="rId24"/>
    <p:sldId id="353"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88065" autoAdjust="0"/>
  </p:normalViewPr>
  <p:slideViewPr>
    <p:cSldViewPr snapToGrid="0">
      <p:cViewPr varScale="1">
        <p:scale>
          <a:sx n="100" d="100"/>
          <a:sy n="100" d="100"/>
        </p:scale>
        <p:origin x="864" y="90"/>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8/21/2023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ps.usace.army.mil/sites/PPM/tools/Plan/Forms/AllItem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[Name] will typically be the MSC Senior Project Executive, SES – the responsible party for briefing the Directors of CW and/or MP. Please note that this template must be used at a minimum for USACE’s Mega Project briefings. The Senior Project Executive may add additional slides at their discretion. Teams are encouraged to develop slide decks that can be</a:t>
            </a:r>
            <a:r>
              <a:rPr lang="en-US" sz="1200" baseline="0" dirty="0"/>
              <a:t> used interchangeably with stakeholders in other forums (e.g. Air Force SAG, SERG).</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85494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noted in the ECB, the Senior Project Executive must communicate status on items identified in recent Mega DCE Reports. This slide should also communicate other critical issues that are ongoing.</a:t>
            </a:r>
          </a:p>
          <a:p>
            <a:endParaRPr lang="en-US" baseline="0" dirty="0"/>
          </a:p>
          <a:p>
            <a:r>
              <a:rPr lang="en-US" baseline="0" dirty="0"/>
              <a:t>The Ball-in-court at HQ section is the opportunity to note if the PDT needs support from any of the HQ offices, Directors, or General Officers. Examples include coordination with other </a:t>
            </a:r>
            <a:r>
              <a:rPr lang="en-US" baseline="0" dirty="0" err="1"/>
              <a:t>DoD</a:t>
            </a:r>
            <a:r>
              <a:rPr lang="en-US" baseline="0" dirty="0"/>
              <a:t> offices, HQUSACE approvals, and support for Congressional inquiries.</a:t>
            </a:r>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11</a:t>
            </a:fld>
            <a:endParaRPr lang="en-US"/>
          </a:p>
        </p:txBody>
      </p:sp>
    </p:spTree>
    <p:extLst>
      <p:ext uri="{BB962C8B-B14F-4D97-AF65-F5344CB8AC3E}">
        <p14:creationId xmlns:p14="http://schemas.microsoft.com/office/powerpoint/2010/main" val="321564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Risk Register should be regularly</a:t>
            </a:r>
            <a:r>
              <a:rPr lang="en-US" baseline="0" dirty="0"/>
              <a:t> updated, and </a:t>
            </a:r>
            <a:r>
              <a:rPr lang="en-US" dirty="0"/>
              <a:t>tied to the CSRA and milestones in the</a:t>
            </a:r>
            <a:r>
              <a:rPr lang="en-US" baseline="0" dirty="0"/>
              <a:t> IMS. Results of the CSRA are summarized in sensitivity charts for cost and schedule that identify the risks with most likelihood and severity of impact. These should be annotated here and regularly updated.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Once a Construction contract has been awarded, the PDT should include the top two or three line items from the contract’s Joint Risk Register as well.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12</a:t>
            </a:fld>
            <a:endParaRPr lang="en-US"/>
          </a:p>
        </p:txBody>
      </p:sp>
    </p:spTree>
    <p:extLst>
      <p:ext uri="{BB962C8B-B14F-4D97-AF65-F5344CB8AC3E}">
        <p14:creationId xmlns:p14="http://schemas.microsoft.com/office/powerpoint/2010/main" val="68791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a:t>
            </a:r>
            <a:r>
              <a:rPr lang="en-US" baseline="0" dirty="0"/>
              <a:t> Projects ECB enclosure #4 is the template for conducting Team Partnering Assessments. The intent of this slide is to communicate the results of those surveys and as such the format may be adjusted from the above. In many cases, Partnering Facilitators distribute summaries after these assessments take place and those deliverables can be shared in these slides.</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13</a:t>
            </a:fld>
            <a:endParaRPr lang="en-US"/>
          </a:p>
        </p:txBody>
      </p:sp>
    </p:spTree>
    <p:extLst>
      <p:ext uri="{BB962C8B-B14F-4D97-AF65-F5344CB8AC3E}">
        <p14:creationId xmlns:p14="http://schemas.microsoft.com/office/powerpoint/2010/main" val="50780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a:t>
            </a:r>
            <a:r>
              <a:rPr lang="en-US" baseline="0" dirty="0"/>
              <a:t> Projects ECB enclosure #4 is the template for implementation of the Performance Goals Tool. The intent of this slide is to communicate the results of those metrics and as such the format may be adjusted from the above. </a:t>
            </a:r>
          </a:p>
          <a:p>
            <a:endParaRPr lang="en-US" baseline="0" dirty="0"/>
          </a:p>
          <a:p>
            <a:r>
              <a:rPr lang="en-US" baseline="0" dirty="0"/>
              <a:t>PDTs are encouraged to include additional metrics and/or Key Performance Indicators with this information.</a:t>
            </a:r>
          </a:p>
          <a:p>
            <a:endParaRPr lang="en-US" baseline="0" dirty="0"/>
          </a:p>
          <a:p>
            <a:r>
              <a:rPr lang="en-US" baseline="0" dirty="0"/>
              <a:t>This slide can be excluded from a Quarterly Update if there are no active construction contracts.</a:t>
            </a:r>
          </a:p>
        </p:txBody>
      </p:sp>
      <p:sp>
        <p:nvSpPr>
          <p:cNvPr id="4" name="Slide Number Placeholder 3"/>
          <p:cNvSpPr>
            <a:spLocks noGrp="1"/>
          </p:cNvSpPr>
          <p:nvPr>
            <p:ph type="sldNum" sz="quarter" idx="10"/>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406837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using a BLUF / summary of needed decision if needed for a Quarterly Update.</a:t>
            </a:r>
            <a:endParaRPr lang="en-US" baseline="0" dirty="0"/>
          </a:p>
          <a:p>
            <a:endParaRPr lang="en-US" baseline="0" dirty="0"/>
          </a:p>
          <a:p>
            <a:r>
              <a:rPr lang="en-US" baseline="0" dirty="0"/>
              <a:t>MSCs/PDTs are encouraged to submit their Quarterly Updates in PowerPoint file format such that these ‘notes’ sections can be used to further explain data, metrics, etc.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55957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Chickamauga Locks &amp; Dam. </a:t>
            </a:r>
            <a:r>
              <a:rPr lang="en-US" dirty="0"/>
              <a:t>This</a:t>
            </a:r>
            <a:r>
              <a:rPr lang="en-US" baseline="0" dirty="0"/>
              <a:t> slide should have a project overview image / story board / rendering that communicates different contracts, phases, levels of completion, etc. For projects under construction, aerial photographs work well with color coded phases/contracts if needed. For projects in PED/Design, site images with proposed design features are acceptable. A brief narrative with project facts may work as well. In the event a story board or ‘placemat’ is not legible when scaled to the slide it may be submitted separately (recommended for first submission and updated annually).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398412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Chickamauga Locks &amp; Dam. </a:t>
            </a:r>
            <a:r>
              <a:rPr lang="en-US" dirty="0"/>
              <a:t>This</a:t>
            </a:r>
            <a:r>
              <a:rPr lang="en-US" baseline="0" dirty="0"/>
              <a:t> slide should have a project overview image / story board / rendering that communicates different contracts, phases, levels of completion, etc. For projects under construction, aerial photographs work well with color coded phases/contracts if needed. For projects in PED/Design, site images with proposed design features are acceptable. A brief narrative with project facts may work as well. In the event a story board or ‘placemat’ is not legible when scaled to the slide it may be submitted separately (recommended for first submission and updated annually).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270284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 Olmsted Locks &amp; Dam. Use as few/many</a:t>
            </a:r>
            <a:r>
              <a:rPr lang="en-US" baseline="0" dirty="0"/>
              <a:t> </a:t>
            </a:r>
            <a:r>
              <a:rPr lang="en-US" dirty="0"/>
              <a:t>project photos</a:t>
            </a:r>
            <a:r>
              <a:rPr lang="en-US" baseline="0" dirty="0"/>
              <a:t> for this slide. A brief caption / title is helpful, and of course can be further explained here in the notes section.</a:t>
            </a:r>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300082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ＭＳ Ｐゴシック" charset="0"/>
                <a:cs typeface="ＭＳ Ｐゴシック" charset="0"/>
              </a:rPr>
              <a:t>Budget Metric: This metric and control bands will be program and project specific for the current period. A tabular and narrative explanation  should be included here, and may be graphically depicted on separate bar charts and/or cumulative curves.</a:t>
            </a: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Time Metric: This metric represents planned, current, and revised completion dates, based on the current period and latest available information. Control bands should be based on assigned contingency and management reserve values as depicted on the project S-Curve.</a:t>
            </a: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Estimated Cost at Completion: This metric should be based on and tied to current update of the S-Curve. The formula for determining EAC should be clearly stated and demonstrated (schedule, cost or composite). Control bands should be based on assigned contingency and management reserve values, as depicted on the S-Curve slide. Include the date of the CWE that is used</a:t>
            </a:r>
            <a:r>
              <a:rPr lang="en-US" sz="1200" kern="1200" baseline="0" dirty="0">
                <a:solidFill>
                  <a:schemeClr val="tx1"/>
                </a:solidFill>
                <a:effectLst/>
                <a:latin typeface="Arial" pitchFamily="34" charset="0"/>
                <a:ea typeface="ＭＳ Ｐゴシック" charset="0"/>
                <a:cs typeface="ＭＳ Ｐゴシック" charset="0"/>
              </a:rPr>
              <a:t> to develop the EAC, and date of last certified estimate (if applicable).</a:t>
            </a:r>
            <a:endParaRPr lang="en-US" sz="1200" kern="1200" dirty="0">
              <a:solidFill>
                <a:schemeClr val="tx1"/>
              </a:solidFill>
              <a:effectLst/>
              <a:latin typeface="Arial" pitchFamily="34" charset="0"/>
              <a:ea typeface="ＭＳ Ｐゴシック" charset="0"/>
              <a:cs typeface="ＭＳ Ｐゴシック" charset="0"/>
            </a:endParaRP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Milestones: This metric should represent major milestones anticipated in a 6 month planning window. The planned and current status of each milestone, and the criticality of the path on which that milestone resides should be represented in a tabular fashion. These can also be graphically depicted on separate Gantt charts added to an additional slide if R-Y-G tracking is desired for separate activities, or additional space is needed to depict</a:t>
            </a:r>
            <a:r>
              <a:rPr lang="en-US" sz="1200" kern="1200" baseline="0" dirty="0">
                <a:solidFill>
                  <a:schemeClr val="tx1"/>
                </a:solidFill>
                <a:effectLst/>
                <a:latin typeface="Arial" pitchFamily="34" charset="0"/>
                <a:ea typeface="ＭＳ Ｐゴシック" charset="0"/>
                <a:cs typeface="ＭＳ Ｐゴシック" charset="0"/>
              </a:rPr>
              <a:t> relationship between milestones</a:t>
            </a:r>
            <a:r>
              <a:rPr lang="en-US" sz="1200" kern="1200" dirty="0">
                <a:solidFill>
                  <a:schemeClr val="tx1"/>
                </a:solidFill>
                <a:effectLst/>
                <a:latin typeface="Arial" pitchFamily="34" charset="0"/>
                <a:ea typeface="ＭＳ Ｐゴシック" charset="0"/>
                <a:cs typeface="ＭＳ Ｐゴシック" charset="0"/>
              </a:rPr>
              <a:t>. Control bands should be based on available float values and/or project specific values.</a:t>
            </a:r>
          </a:p>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251892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ＭＳ Ｐゴシック" charset="0"/>
                <a:cs typeface="ＭＳ Ｐゴシック" charset="0"/>
              </a:rPr>
              <a:t>Acquisition: Acquisition plan status and necessary approvals / action items. This metric and control bands will be program / project specific. These should capture, in tabular or % and narrative fashion, critical program / project specific acquisitions. Solicitation &amp; post-award activities, protests, significant changes, REAs, claims and disputes should be identified here. All items should indicate affected milestones in the IMS.</a:t>
            </a: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Quality of Design: Objective, project specific metrics for Quality of Design must be created/approved by the Senior Project Executive. Additional items to be communicated here include: results of PDRI (output of designs evaluated against design schedule / required quality); adequacy and implementation of Quality Management Plans for design activities; evaluation of earned value of design; Lead Engineer / Technical Lead involvement; upcoming risk areas being designed. Communicate status and impacts (if any) of design criteria changes. For Design-Bid-Build or similar type of acquisition, evaluate DDC expenditures, design re-work, and performance of Designer of Record (AE or in-house) support during construction. Other examples of objective metrics include errors/omissions tracking, % of RFIs leading to changes (engineering or other), AE liability impacts, etc.</a:t>
            </a: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Quality of Construction: Objective, project specific metrics for Quality of Construction must be created/approved by the Senior Project Executive. These metrics should demonstrate Quality Management efforts for construction activities and the level(s) of quality being achieved in constructed products / facilities. The metrics should reflect performance of USACE QA and Contractor QC performance. Examples may include number and age of deficiencies noted, measures of cost or impact of these defects, Contractor submittal quality (% of C/E codes), variances from contract documents (as submitted or as built), and S&amp;A rates.</a:t>
            </a:r>
          </a:p>
          <a:p>
            <a:r>
              <a:rPr lang="en-US" sz="1200" kern="1200" dirty="0">
                <a:solidFill>
                  <a:schemeClr val="tx1"/>
                </a:solidFill>
                <a:effectLst/>
                <a:latin typeface="Arial" pitchFamily="34" charset="0"/>
                <a:ea typeface="ＭＳ Ｐゴシック" charset="0"/>
                <a:cs typeface="ＭＳ Ｐゴシック" charset="0"/>
              </a:rPr>
              <a:t> </a:t>
            </a:r>
          </a:p>
          <a:p>
            <a:r>
              <a:rPr lang="en-US" sz="1200" kern="1200" dirty="0">
                <a:solidFill>
                  <a:schemeClr val="tx1"/>
                </a:solidFill>
                <a:effectLst/>
                <a:latin typeface="Arial" pitchFamily="34" charset="0"/>
                <a:ea typeface="ＭＳ Ｐゴシック" charset="0"/>
                <a:cs typeface="ＭＳ Ｐゴシック" charset="0"/>
              </a:rPr>
              <a:t>Safety: Communicate performance of the Government and/or Contractor’s Safety and Accident Prevention Program(s). Identify upcoming highest areas of risk during construction.  As a minimum, report USACE standard safety metrics (DART) against USACE tolerance levels. </a:t>
            </a:r>
          </a:p>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66047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Contingency</a:t>
            </a:r>
            <a:r>
              <a:rPr lang="en-US" baseline="0" dirty="0"/>
              <a:t> bands should be determined from formal Cost and Schedule Risk Assessments and regularly updated according to the specific program requirements.  Management Reserve value for Cost is the remaining amount between the CSRA calculated Total Project Cost and the administrative (for Civil Works , the “902” limit , for MILCON the Programmed Amount) limit for the project. Time contingency will be based on the current CSRA – time management reserve will be set based on suggestion of the SPE, reviewed by HQ, and incorporated into the PMP. </a:t>
            </a:r>
            <a:endParaRPr lang="en-US" dirty="0"/>
          </a:p>
          <a:p>
            <a:endParaRPr lang="en-US" dirty="0"/>
          </a:p>
          <a:p>
            <a:r>
              <a:rPr lang="en-US" sz="1200" kern="1200" dirty="0">
                <a:solidFill>
                  <a:schemeClr val="tx1"/>
                </a:solidFill>
                <a:effectLst/>
                <a:latin typeface="+mn-lt"/>
                <a:ea typeface="+mn-ea"/>
                <a:cs typeface="+mn-cs"/>
              </a:rPr>
              <a:t>Earned Value Work Instructions are currently located here: </a:t>
            </a:r>
            <a:r>
              <a:rPr lang="en-US" sz="1200" u="sng" kern="1200" dirty="0">
                <a:solidFill>
                  <a:schemeClr val="tx1"/>
                </a:solidFill>
                <a:effectLst/>
                <a:latin typeface="+mn-lt"/>
                <a:ea typeface="+mn-ea"/>
                <a:cs typeface="+mn-cs"/>
                <a:hlinkClick r:id="rId3"/>
              </a:rPr>
              <a:t>https://cops.usace.army.mil/sites/PPM/tools/Plan/Forms/AllItems.aspx</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The</a:t>
            </a:r>
            <a:r>
              <a:rPr lang="en-US" sz="1200" u="none" kern="1200" baseline="0" dirty="0">
                <a:solidFill>
                  <a:schemeClr val="tx1"/>
                </a:solidFill>
                <a:effectLst/>
                <a:latin typeface="+mn-lt"/>
                <a:ea typeface="+mn-ea"/>
                <a:cs typeface="+mn-cs"/>
              </a:rPr>
              <a:t> example provided in this slide was automated out of the CEFMS/EDW Earned Value universe, “EVM Curve” report. Some manual clipping of report outputs will be needed for creation of this slide.</a:t>
            </a:r>
          </a:p>
          <a:p>
            <a:endParaRPr lang="en-US" sz="1200" u="none" kern="1200" baseline="0" dirty="0">
              <a:solidFill>
                <a:schemeClr val="tx1"/>
              </a:solidFill>
              <a:effectLst/>
              <a:latin typeface="+mn-lt"/>
              <a:ea typeface="+mn-ea"/>
              <a:cs typeface="+mn-cs"/>
            </a:endParaRPr>
          </a:p>
          <a:p>
            <a:r>
              <a:rPr lang="en-US" sz="1200" u="none" kern="1200" baseline="0" dirty="0">
                <a:solidFill>
                  <a:schemeClr val="tx1"/>
                </a:solidFill>
                <a:effectLst/>
                <a:latin typeface="+mn-lt"/>
                <a:ea typeface="+mn-ea"/>
                <a:cs typeface="+mn-cs"/>
              </a:rPr>
              <a:t>Other examples are posted to the Quarterly Update SharePoint site noted in the ECB.</a:t>
            </a:r>
            <a:endParaRPr lang="en-US" u="none"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75442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Decisions</a:t>
            </a:r>
            <a:r>
              <a:rPr lang="en-US" baseline="0" dirty="0"/>
              <a:t> should be tied to project milestones in the IMS. The intent of this slide is to communicate key items being discussed within the three tiered governance structure, to include planning, design, acquisition and construction. </a:t>
            </a:r>
          </a:p>
          <a:p>
            <a:endParaRPr lang="en-US" baseline="0" dirty="0"/>
          </a:p>
          <a:p>
            <a:r>
              <a:rPr lang="en-US" baseline="0" dirty="0"/>
              <a:t>Project Decisions Made: This section may include items such as directions given to Contractors, agreements reached that were elevated in the dispute resolution matrix, and internal PDT decisions on acquisition, etc.</a:t>
            </a:r>
          </a:p>
          <a:p>
            <a:endParaRPr lang="en-US" baseline="0" dirty="0"/>
          </a:p>
          <a:p>
            <a:r>
              <a:rPr lang="en-US" baseline="0" dirty="0"/>
              <a:t>Upcoming Project Decisions: Expand upon PDT decisions or approvals that were identified in the previous milestones quadrant. </a:t>
            </a:r>
          </a:p>
          <a:p>
            <a:endParaRPr lang="en-US" baseline="0" dirty="0"/>
          </a:p>
          <a:p>
            <a:r>
              <a:rPr lang="en-US" baseline="0" dirty="0"/>
              <a:t>Technical Decisions: This section should identify key technical decisions related to planning studies, resolution of criteria conflicts (i.e. work for others), or acceptance / rejection of Contractor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18557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2" name="TextBox 1">
            <a:extLst>
              <a:ext uri="{FF2B5EF4-FFF2-40B4-BE49-F238E27FC236}">
                <a16:creationId xmlns:a16="http://schemas.microsoft.com/office/drawing/2014/main" id="{37C42876-E0A2-20BE-742D-51638029093F}"/>
              </a:ext>
            </a:extLst>
          </p:cNvPr>
          <p:cNvSpPr txBox="1"/>
          <p:nvPr userDrawn="1"/>
        </p:nvSpPr>
        <p:spPr>
          <a:xfrm>
            <a:off x="84235" y="6621295"/>
            <a:ext cx="808235" cy="215444"/>
          </a:xfrm>
          <a:prstGeom prst="rect">
            <a:avLst/>
          </a:prstGeom>
          <a:noFill/>
        </p:spPr>
        <p:txBody>
          <a:bodyPr wrap="none" rtlCol="0">
            <a:spAutoFit/>
          </a:bodyPr>
          <a:lstStyle/>
          <a:p>
            <a:r>
              <a:rPr lang="en-US" sz="800" dirty="0"/>
              <a:t>Project Name</a:t>
            </a:r>
          </a:p>
        </p:txBody>
      </p:sp>
    </p:spTree>
    <p:extLst>
      <p:ext uri="{BB962C8B-B14F-4D97-AF65-F5344CB8AC3E}">
        <p14:creationId xmlns:p14="http://schemas.microsoft.com/office/powerpoint/2010/main" val="935389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image" Target="../media/image5.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heme" Target="../theme/theme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image" Target="../media/image5.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theme" Target="../theme/theme6.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1"/>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2"/>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198"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p:txBody>
          <a:bodyPr/>
          <a:lstStyle/>
          <a:p>
            <a:r>
              <a:rPr lang="en-US" dirty="0"/>
              <a:t>[Program / project name]</a:t>
            </a:r>
            <a:br>
              <a:rPr lang="en-US" dirty="0"/>
            </a:br>
            <a:endParaRPr lang="en-US" dirty="0"/>
          </a:p>
        </p:txBody>
      </p:sp>
      <p:sp>
        <p:nvSpPr>
          <p:cNvPr id="6" name="Picture Placeholder 5">
            <a:extLst>
              <a:ext uri="{FF2B5EF4-FFF2-40B4-BE49-F238E27FC236}">
                <a16:creationId xmlns:a16="http://schemas.microsoft.com/office/drawing/2014/main" id="{1498DE48-BFA8-6F18-2494-2B50D0C35AD2}"/>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2F31E74A-A6B4-2E28-2C57-4182308E7C0C}"/>
              </a:ext>
            </a:extLst>
          </p:cNvPr>
          <p:cNvSpPr>
            <a:spLocks noGrp="1"/>
          </p:cNvSpPr>
          <p:nvPr>
            <p:ph type="pic" sz="quarter" idx="15"/>
          </p:nvPr>
        </p:nvSpPr>
        <p:spPr/>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p:txBody>
          <a:bodyPr/>
          <a:lstStyle/>
          <a:p>
            <a:r>
              <a:rPr lang="en-US" dirty="0"/>
              <a:t>Mega Project Semi-Annual Update</a:t>
            </a:r>
          </a:p>
          <a:p>
            <a:endParaRPr lang="en-US" dirty="0"/>
          </a:p>
          <a:p>
            <a:r>
              <a:rPr lang="en-US" dirty="0"/>
              <a:t>[Name]</a:t>
            </a:r>
          </a:p>
          <a:p>
            <a:r>
              <a:rPr lang="en-US" dirty="0"/>
              <a:t>[MSC] [Title]</a:t>
            </a:r>
          </a:p>
          <a:p>
            <a:r>
              <a:rPr lang="en-US" dirty="0"/>
              <a:t>[DD Month YYYY]</a:t>
            </a:r>
          </a:p>
          <a:p>
            <a:endParaRPr lang="en-US" dirty="0"/>
          </a:p>
        </p:txBody>
      </p:sp>
      <p:sp>
        <p:nvSpPr>
          <p:cNvPr id="8" name="Picture Placeholder 7">
            <a:extLst>
              <a:ext uri="{FF2B5EF4-FFF2-40B4-BE49-F238E27FC236}">
                <a16:creationId xmlns:a16="http://schemas.microsoft.com/office/drawing/2014/main" id="{A7836D14-2EC2-59AA-6E2E-0D6A5A8510E0}"/>
              </a:ext>
            </a:extLst>
          </p:cNvPr>
          <p:cNvSpPr>
            <a:spLocks noGrp="1"/>
          </p:cNvSpPr>
          <p:nvPr>
            <p:ph type="pic" sz="quarter" idx="16"/>
          </p:nvPr>
        </p:nvSpPr>
        <p:spPr/>
      </p:sp>
      <p:pic>
        <p:nvPicPr>
          <p:cNvPr id="10" name="Picture Placeholder 6">
            <a:extLst>
              <a:ext uri="{FF2B5EF4-FFF2-40B4-BE49-F238E27FC236}">
                <a16:creationId xmlns:a16="http://schemas.microsoft.com/office/drawing/2014/main" id="{F9280A7F-EB2C-C722-E5AD-BC11F8179B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 r="20"/>
          <a:stretch/>
        </p:blipFill>
        <p:spPr bwMode="auto">
          <a:xfrm>
            <a:off x="6348227" y="262499"/>
            <a:ext cx="5578641" cy="3081131"/>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pic>
        <p:nvPicPr>
          <p:cNvPr id="11" name="Picture Placeholder 7">
            <a:extLst>
              <a:ext uri="{FF2B5EF4-FFF2-40B4-BE49-F238E27FC236}">
                <a16:creationId xmlns:a16="http://schemas.microsoft.com/office/drawing/2014/main" id="{59733DC9-C6C1-B464-D93E-2172887793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5" b="15"/>
          <a:stretch/>
        </p:blipFill>
        <p:spPr bwMode="auto">
          <a:xfrm>
            <a:off x="8612168" y="3509022"/>
            <a:ext cx="3314700" cy="3093720"/>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pic>
        <p:nvPicPr>
          <p:cNvPr id="12" name="Picture Placeholder 8">
            <a:extLst>
              <a:ext uri="{FF2B5EF4-FFF2-40B4-BE49-F238E27FC236}">
                <a16:creationId xmlns:a16="http://schemas.microsoft.com/office/drawing/2014/main" id="{01AD1E0C-10A1-C79C-454D-2108450194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 b="15"/>
          <a:stretch/>
        </p:blipFill>
        <p:spPr bwMode="auto">
          <a:xfrm>
            <a:off x="5142512" y="3509022"/>
            <a:ext cx="3314700" cy="3093720"/>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Project Decisions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Project Decisions Made</a:t>
            </a:r>
          </a:p>
          <a:p>
            <a:pPr marL="857250" lvl="1" indent="-342900">
              <a:buFont typeface="Arial" panose="020B0604020202020204" pitchFamily="34" charset="0"/>
              <a:buChar char="-"/>
            </a:pPr>
            <a:r>
              <a:rPr lang="en-US" dirty="0"/>
              <a:t>[Item 1…]</a:t>
            </a:r>
          </a:p>
          <a:p>
            <a:pPr marL="857250" lvl="1" indent="-342900">
              <a:buFont typeface="Arial" panose="020B0604020202020204" pitchFamily="34" charset="0"/>
              <a:buChar char="-"/>
            </a:pPr>
            <a:r>
              <a:rPr lang="en-US" dirty="0"/>
              <a:t>[Item 2…]</a:t>
            </a:r>
          </a:p>
          <a:p>
            <a:pPr marL="857250" lvl="1" indent="-342900">
              <a:buFont typeface="Arial" panose="020B0604020202020204" pitchFamily="34" charset="0"/>
              <a:buChar char="-"/>
            </a:pPr>
            <a:r>
              <a:rPr lang="en-US" dirty="0"/>
              <a:t>[Item 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Upcoming Project Decisions </a:t>
            </a:r>
          </a:p>
          <a:p>
            <a:pPr marL="857250" lvl="1" indent="-342900">
              <a:buFont typeface="Arial" panose="020B0604020202020204" pitchFamily="34" charset="0"/>
              <a:buChar char="-"/>
            </a:pPr>
            <a:r>
              <a:rPr lang="en-US" dirty="0"/>
              <a:t>[Item 1…]</a:t>
            </a:r>
          </a:p>
          <a:p>
            <a:pPr marL="857250" lvl="1" indent="-342900">
              <a:buFont typeface="Arial" panose="020B0604020202020204" pitchFamily="34" charset="0"/>
              <a:buChar char="-"/>
            </a:pPr>
            <a:r>
              <a:rPr lang="en-US" dirty="0"/>
              <a:t>[Item 2…]</a:t>
            </a:r>
          </a:p>
          <a:p>
            <a:pPr marL="857250" lvl="1" indent="-342900">
              <a:buFont typeface="Arial" panose="020B0604020202020204" pitchFamily="34" charset="0"/>
              <a:buChar char="-"/>
            </a:pPr>
            <a:r>
              <a:rPr lang="en-US" dirty="0"/>
              <a:t>[Item 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Outstanding Technical Questions</a:t>
            </a:r>
          </a:p>
          <a:p>
            <a:pPr marL="857250" lvl="1" indent="-342900">
              <a:buFont typeface="Arial" pitchFamily="34" charset="0"/>
              <a:buChar char="-"/>
            </a:pPr>
            <a:r>
              <a:rPr lang="en-US" dirty="0"/>
              <a:t>[Item 1…]</a:t>
            </a:r>
          </a:p>
          <a:p>
            <a:pPr marL="857250" lvl="1" indent="-342900">
              <a:buFont typeface="Arial" pitchFamily="34" charset="0"/>
              <a:buChar char="-"/>
            </a:pPr>
            <a:r>
              <a:rPr lang="en-US" dirty="0"/>
              <a:t>[Item 2…]</a:t>
            </a:r>
          </a:p>
          <a:p>
            <a:pPr marL="857250" lvl="1" indent="-342900">
              <a:buFont typeface="Arial" pitchFamily="34" charset="0"/>
              <a:buChar char="-"/>
            </a:pPr>
            <a:r>
              <a:rPr lang="en-US" dirty="0"/>
              <a:t>[Item 3…]</a:t>
            </a:r>
          </a:p>
          <a:p>
            <a:pPr marL="85725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6032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Current Critical Issues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[Critical Issue A]</a:t>
            </a:r>
          </a:p>
          <a:p>
            <a:pPr marL="342900" indent="-342900">
              <a:buFont typeface="Arial" panose="020B0604020202020204" pitchFamily="34" charset="0"/>
              <a:buChar char="•"/>
            </a:pPr>
            <a:r>
              <a:rPr lang="en-US" dirty="0"/>
              <a:t>[Critical Issue B]</a:t>
            </a:r>
          </a:p>
          <a:p>
            <a:pPr marL="342900" indent="-342900">
              <a:buFont typeface="Arial" panose="020B0604020202020204" pitchFamily="34" charset="0"/>
              <a:buChar char="•"/>
            </a:pPr>
            <a:r>
              <a:rPr lang="en-US" dirty="0"/>
              <a:t>[Critical Issue C]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Actions needed from HQUSACE</a:t>
            </a:r>
          </a:p>
          <a:p>
            <a:pPr marL="857250" lvl="1" indent="-342900">
              <a:buFont typeface="Arial" pitchFamily="34" charset="0"/>
              <a:buChar char="-"/>
            </a:pPr>
            <a:r>
              <a:rPr lang="en-US" dirty="0"/>
              <a:t>[Item 1…]</a:t>
            </a:r>
          </a:p>
          <a:p>
            <a:pPr marL="857250" lvl="1" indent="-342900">
              <a:buFont typeface="Arial" pitchFamily="34" charset="0"/>
              <a:buChar char="-"/>
            </a:pPr>
            <a:r>
              <a:rPr lang="en-US" dirty="0"/>
              <a:t>[Item 2…]</a:t>
            </a:r>
          </a:p>
          <a:p>
            <a:pPr marL="857250" lvl="1" indent="-342900">
              <a:buFont typeface="Arial" pitchFamily="34" charset="0"/>
              <a:buChar char="-"/>
            </a:pPr>
            <a:r>
              <a:rPr lang="en-US" dirty="0"/>
              <a:t>[Item 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[DD Month YYYY] Mega DCE Report Action Items</a:t>
            </a:r>
          </a:p>
          <a:p>
            <a:pPr marL="857250" lvl="1" indent="-342900">
              <a:buFont typeface="Arial" pitchFamily="34" charset="0"/>
              <a:buChar char="-"/>
            </a:pPr>
            <a:r>
              <a:rPr lang="en-US" dirty="0"/>
              <a:t>[Item 1…]</a:t>
            </a:r>
          </a:p>
          <a:p>
            <a:pPr marL="857250" lvl="1" indent="-342900">
              <a:buFont typeface="Arial" pitchFamily="34" charset="0"/>
              <a:buChar char="-"/>
            </a:pPr>
            <a:r>
              <a:rPr lang="en-US" dirty="0"/>
              <a:t>[Item 2…]</a:t>
            </a:r>
          </a:p>
          <a:p>
            <a:pPr marL="857250" lvl="1" indent="-342900">
              <a:buFont typeface="Arial" pitchFamily="34" charset="0"/>
              <a:buChar char="-"/>
            </a:pPr>
            <a:r>
              <a:rPr lang="en-US" dirty="0"/>
              <a:t>[Item 3…]</a:t>
            </a:r>
          </a:p>
          <a:p>
            <a:pPr marL="85725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139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Risk Management</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[Risk #1]</a:t>
            </a:r>
          </a:p>
          <a:p>
            <a:pPr marL="857250" lvl="1" indent="-342900">
              <a:buFont typeface="Arial" panose="020B0604020202020204" pitchFamily="34" charset="0"/>
              <a:buChar char="-"/>
            </a:pPr>
            <a:r>
              <a:rPr lang="en-US" dirty="0"/>
              <a:t>[Description]</a:t>
            </a:r>
          </a:p>
          <a:p>
            <a:pPr marL="857250" lvl="1" indent="-342900">
              <a:buFont typeface="Arial" panose="020B0604020202020204" pitchFamily="34" charset="0"/>
              <a:buChar char="-"/>
            </a:pPr>
            <a:r>
              <a:rPr lang="en-US" dirty="0"/>
              <a:t>[Risk decision / ongoing action]</a:t>
            </a:r>
          </a:p>
          <a:p>
            <a:pPr marL="342900" indent="-342900">
              <a:buFont typeface="Arial" panose="020B0604020202020204" pitchFamily="34" charset="0"/>
              <a:buChar char="•"/>
            </a:pPr>
            <a:r>
              <a:rPr lang="en-US" dirty="0"/>
              <a:t>[Risk #2]</a:t>
            </a:r>
          </a:p>
          <a:p>
            <a:pPr marL="857250" lvl="1" indent="-342900">
              <a:buFont typeface="Arial" panose="020B0604020202020204" pitchFamily="34" charset="0"/>
              <a:buChar char="-"/>
            </a:pPr>
            <a:r>
              <a:rPr lang="en-US" dirty="0"/>
              <a:t>[Description]</a:t>
            </a:r>
          </a:p>
          <a:p>
            <a:pPr marL="857250" lvl="1" indent="-342900">
              <a:buFont typeface="Arial" panose="020B0604020202020204" pitchFamily="34" charset="0"/>
              <a:buChar char="-"/>
            </a:pPr>
            <a:r>
              <a:rPr lang="en-US" dirty="0"/>
              <a:t>[Risk decision / ongoing action]</a:t>
            </a:r>
          </a:p>
          <a:p>
            <a:pPr marL="342900" indent="-342900">
              <a:buFont typeface="Arial" panose="020B0604020202020204" pitchFamily="34" charset="0"/>
              <a:buChar char="•"/>
            </a:pP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[Joint Risk Register Item X]</a:t>
            </a:r>
          </a:p>
          <a:p>
            <a:pPr marL="857250" lvl="1" indent="-342900">
              <a:buFont typeface="Arial" panose="020B0604020202020204" pitchFamily="34" charset="0"/>
              <a:buChar char="-"/>
            </a:pPr>
            <a:r>
              <a:rPr lang="en-US" dirty="0"/>
              <a:t>[Description]</a:t>
            </a:r>
          </a:p>
          <a:p>
            <a:pPr marL="857250" lvl="1" indent="-342900">
              <a:buFont typeface="Arial" panose="020B0604020202020204" pitchFamily="34" charset="0"/>
              <a:buChar char="-"/>
            </a:pPr>
            <a:r>
              <a:rPr lang="en-US" dirty="0"/>
              <a:t>[Joint mitigation efforts]</a:t>
            </a:r>
          </a:p>
          <a:p>
            <a:pPr marL="342900" indent="-342900">
              <a:buFont typeface="Arial" panose="020B0604020202020204" pitchFamily="34" charset="0"/>
              <a:buChar char="•"/>
            </a:pPr>
            <a:r>
              <a:rPr lang="en-US" dirty="0"/>
              <a:t>…</a:t>
            </a:r>
          </a:p>
          <a:p>
            <a:pPr marL="569913" lvl="1" indent="-342900">
              <a:buFont typeface="Arial" panose="020B0604020202020204" pitchFamily="34" charset="0"/>
              <a:buChar char="•"/>
            </a:pPr>
            <a:endParaRPr lang="en-US" dirty="0"/>
          </a:p>
          <a:p>
            <a:pPr lvl="1" indent="0">
              <a:buNone/>
            </a:pPr>
            <a:endParaRPr lang="en-US" dirty="0"/>
          </a:p>
          <a:p>
            <a:endParaRPr lang="en-US" dirty="0"/>
          </a:p>
        </p:txBody>
      </p:sp>
    </p:spTree>
    <p:extLst>
      <p:ext uri="{BB962C8B-B14F-4D97-AF65-F5344CB8AC3E}">
        <p14:creationId xmlns:p14="http://schemas.microsoft.com/office/powerpoint/2010/main" val="358495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Summary of team partnering assessment</a:t>
            </a:r>
          </a:p>
        </p:txBody>
      </p:sp>
      <p:sp>
        <p:nvSpPr>
          <p:cNvPr id="5" name="Content Placeholder 9"/>
          <p:cNvSpPr>
            <a:spLocks noGrp="1"/>
          </p:cNvSpPr>
          <p:nvPr>
            <p:ph sz="quarter" idx="4294967295"/>
          </p:nvPr>
        </p:nvSpPr>
        <p:spPr>
          <a:xfrm>
            <a:off x="8336132" y="1028700"/>
            <a:ext cx="3589168" cy="5600700"/>
          </a:xfrm>
          <a:prstGeom prst="rect">
            <a:avLst/>
          </a:prstGeom>
        </p:spPr>
        <p:txBody>
          <a:bodyPr/>
          <a:lstStyle/>
          <a:p>
            <a:r>
              <a:rPr lang="en-US" sz="1400" dirty="0"/>
              <a:t>Provide summary roll up (graphic or other) showing the averages / results / trends of most recent Team Partnering Assessment.</a:t>
            </a:r>
          </a:p>
          <a:p>
            <a:endParaRPr lang="en-US" sz="1400" dirty="0"/>
          </a:p>
          <a:p>
            <a:r>
              <a:rPr lang="en-US" sz="1400" dirty="0"/>
              <a:t>[Narrative and/or schedule of upcoming Partnering events]</a:t>
            </a:r>
          </a:p>
        </p:txBody>
      </p:sp>
      <p:graphicFrame>
        <p:nvGraphicFramePr>
          <p:cNvPr id="6" name="Table 5"/>
          <p:cNvGraphicFramePr>
            <a:graphicFrameLocks noGrp="1"/>
          </p:cNvGraphicFramePr>
          <p:nvPr/>
        </p:nvGraphicFramePr>
        <p:xfrm>
          <a:off x="954860" y="960120"/>
          <a:ext cx="6328064" cy="5737860"/>
        </p:xfrm>
        <a:graphic>
          <a:graphicData uri="http://schemas.openxmlformats.org/drawingml/2006/table">
            <a:tbl>
              <a:tblPr firstRow="1" firstCol="1" bandRow="1">
                <a:tableStyleId>{00A15C55-8517-42AA-B614-E9B94910E393}</a:tableStyleId>
              </a:tblPr>
              <a:tblGrid>
                <a:gridCol w="1145598">
                  <a:extLst>
                    <a:ext uri="{9D8B030D-6E8A-4147-A177-3AD203B41FA5}">
                      <a16:colId xmlns:a16="http://schemas.microsoft.com/office/drawing/2014/main" val="20000"/>
                    </a:ext>
                  </a:extLst>
                </a:gridCol>
                <a:gridCol w="4636943">
                  <a:extLst>
                    <a:ext uri="{9D8B030D-6E8A-4147-A177-3AD203B41FA5}">
                      <a16:colId xmlns:a16="http://schemas.microsoft.com/office/drawing/2014/main" val="20001"/>
                    </a:ext>
                  </a:extLst>
                </a:gridCol>
                <a:gridCol w="545523">
                  <a:extLst>
                    <a:ext uri="{9D8B030D-6E8A-4147-A177-3AD203B41FA5}">
                      <a16:colId xmlns:a16="http://schemas.microsoft.com/office/drawing/2014/main" val="20002"/>
                    </a:ext>
                  </a:extLst>
                </a:gridCol>
              </a:tblGrid>
              <a:tr h="160020">
                <a:tc>
                  <a:txBody>
                    <a:bodyPr/>
                    <a:lstStyle/>
                    <a:p>
                      <a:pPr marL="0" marR="0">
                        <a:spcBef>
                          <a:spcPts val="0"/>
                        </a:spcBef>
                        <a:spcAft>
                          <a:spcPts val="0"/>
                        </a:spcAft>
                      </a:pPr>
                      <a:r>
                        <a:rPr lang="en-US" sz="1000" dirty="0">
                          <a:solidFill>
                            <a:schemeClr val="tx2"/>
                          </a:solidFill>
                          <a:effectLst/>
                        </a:rPr>
                        <a:t>Category</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solidFill>
                            <a:schemeClr val="tx2"/>
                          </a:solidFill>
                          <a:effectLst/>
                        </a:rPr>
                        <a:t>TEAM PERFORMANCE FEEDBACK CRITERIA</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solidFill>
                            <a:schemeClr val="tx2"/>
                          </a:solidFill>
                          <a:effectLst/>
                        </a:rPr>
                        <a:t>Rating</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0"/>
                  </a:ext>
                </a:extLst>
              </a:tr>
              <a:tr h="320040">
                <a:tc>
                  <a:txBody>
                    <a:bodyPr/>
                    <a:lstStyle/>
                    <a:p>
                      <a:pPr marL="0" marR="0">
                        <a:spcBef>
                          <a:spcPts val="0"/>
                        </a:spcBef>
                        <a:spcAft>
                          <a:spcPts val="0"/>
                        </a:spcAft>
                      </a:pPr>
                      <a:r>
                        <a:rPr lang="en-US" sz="1000">
                          <a:solidFill>
                            <a:schemeClr val="tx2"/>
                          </a:solidFill>
                          <a:effectLst/>
                        </a:rPr>
                        <a:t>Project Delivery Mindset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effectLst/>
                        </a:rPr>
                        <a:t>Puts successful delivery of the mission first, addressing the requirements of the mission before the goals and requirements of any one organization.</a:t>
                      </a:r>
                      <a:endParaRPr lang="en-US" sz="1000" dirty="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1"/>
                  </a:ext>
                </a:extLst>
              </a:tr>
              <a:tr h="320040">
                <a:tc>
                  <a:txBody>
                    <a:bodyPr/>
                    <a:lstStyle/>
                    <a:p>
                      <a:pPr marL="0" marR="0">
                        <a:spcBef>
                          <a:spcPts val="0"/>
                        </a:spcBef>
                        <a:spcAft>
                          <a:spcPts val="0"/>
                        </a:spcAft>
                      </a:pPr>
                      <a:r>
                        <a:rPr lang="en-US" sz="1000">
                          <a:solidFill>
                            <a:schemeClr val="tx2"/>
                          </a:solidFill>
                          <a:effectLst/>
                        </a:rPr>
                        <a:t>Project Delivery Mindset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effectLst/>
                        </a:rPr>
                        <a:t>Continually assesses and adjusts performance as needed to ensure successful project delivery outcomes.</a:t>
                      </a:r>
                      <a:endParaRPr lang="en-US" sz="1000" dirty="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2"/>
                  </a:ext>
                </a:extLst>
              </a:tr>
              <a:tr h="160020">
                <a:tc>
                  <a:txBody>
                    <a:bodyPr/>
                    <a:lstStyle/>
                    <a:p>
                      <a:pPr marL="0" marR="0">
                        <a:spcBef>
                          <a:spcPts val="0"/>
                        </a:spcBef>
                        <a:spcAft>
                          <a:spcPts val="0"/>
                        </a:spcAft>
                      </a:pPr>
                      <a:r>
                        <a:rPr lang="en-US" sz="1000">
                          <a:solidFill>
                            <a:schemeClr val="tx2"/>
                          </a:solidFill>
                          <a:effectLst/>
                        </a:rPr>
                        <a:t>Communication</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effectLst/>
                        </a:rPr>
                        <a:t>Communicates in a respectful, professional, and productive manner</a:t>
                      </a:r>
                      <a:endParaRPr lang="en-US" sz="1000" dirty="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3"/>
                  </a:ext>
                </a:extLst>
              </a:tr>
              <a:tr h="160020">
                <a:tc>
                  <a:txBody>
                    <a:bodyPr/>
                    <a:lstStyle/>
                    <a:p>
                      <a:pPr marL="0" marR="0">
                        <a:spcBef>
                          <a:spcPts val="0"/>
                        </a:spcBef>
                        <a:spcAft>
                          <a:spcPts val="0"/>
                        </a:spcAft>
                      </a:pPr>
                      <a:r>
                        <a:rPr lang="en-US" sz="1000">
                          <a:solidFill>
                            <a:schemeClr val="tx2"/>
                          </a:solidFill>
                          <a:effectLst/>
                        </a:rPr>
                        <a:t>Communication</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Adheres to proper communication protocols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4"/>
                  </a:ext>
                </a:extLst>
              </a:tr>
              <a:tr h="320040">
                <a:tc>
                  <a:txBody>
                    <a:bodyPr/>
                    <a:lstStyle/>
                    <a:p>
                      <a:pPr marL="0" marR="0">
                        <a:spcBef>
                          <a:spcPts val="0"/>
                        </a:spcBef>
                        <a:spcAft>
                          <a:spcPts val="0"/>
                        </a:spcAft>
                      </a:pPr>
                      <a:r>
                        <a:rPr lang="en-US" sz="1000">
                          <a:solidFill>
                            <a:schemeClr val="tx2"/>
                          </a:solidFill>
                          <a:effectLst/>
                        </a:rPr>
                        <a:t>Communication</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dirty="0">
                          <a:effectLst/>
                        </a:rPr>
                        <a:t>Displays and promotes behaviors that foster trust (honesty, transparency, and integrity, active listening, and seeking to understand)</a:t>
                      </a:r>
                      <a:endParaRPr lang="en-US" sz="1000" dirty="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5"/>
                  </a:ext>
                </a:extLst>
              </a:tr>
              <a:tr h="160020">
                <a:tc>
                  <a:txBody>
                    <a:bodyPr/>
                    <a:lstStyle/>
                    <a:p>
                      <a:pPr marL="0" marR="0">
                        <a:spcBef>
                          <a:spcPts val="0"/>
                        </a:spcBef>
                        <a:spcAft>
                          <a:spcPts val="0"/>
                        </a:spcAft>
                      </a:pPr>
                      <a:r>
                        <a:rPr lang="en-US" sz="1000">
                          <a:solidFill>
                            <a:schemeClr val="tx2"/>
                          </a:solidFill>
                          <a:effectLst/>
                        </a:rPr>
                        <a:t>Communication</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Listens actively and Seeks to under</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6"/>
                  </a:ext>
                </a:extLst>
              </a:tr>
              <a:tr h="160020">
                <a:tc>
                  <a:txBody>
                    <a:bodyPr/>
                    <a:lstStyle/>
                    <a:p>
                      <a:pPr marL="0" marR="0">
                        <a:spcBef>
                          <a:spcPts val="0"/>
                        </a:spcBef>
                        <a:spcAft>
                          <a:spcPts val="0"/>
                        </a:spcAft>
                      </a:pPr>
                      <a:r>
                        <a:rPr lang="en-US" sz="1000">
                          <a:solidFill>
                            <a:schemeClr val="tx2"/>
                          </a:solidFill>
                          <a:effectLst/>
                        </a:rPr>
                        <a:t>Teamwork</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PDT members are accountable, taking full ownership, honoring commitments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7"/>
                  </a:ext>
                </a:extLst>
              </a:tr>
              <a:tr h="160020">
                <a:tc>
                  <a:txBody>
                    <a:bodyPr/>
                    <a:lstStyle/>
                    <a:p>
                      <a:pPr marL="0" marR="0">
                        <a:spcBef>
                          <a:spcPts val="0"/>
                        </a:spcBef>
                        <a:spcAft>
                          <a:spcPts val="0"/>
                        </a:spcAft>
                      </a:pPr>
                      <a:r>
                        <a:rPr lang="en-US" sz="1000">
                          <a:solidFill>
                            <a:schemeClr val="tx2"/>
                          </a:solidFill>
                          <a:effectLst/>
                        </a:rPr>
                        <a:t>Teamwork</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Leadership is accessible, accountable, proactive, and supportive.</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8"/>
                  </a:ext>
                </a:extLst>
              </a:tr>
              <a:tr h="320040">
                <a:tc>
                  <a:txBody>
                    <a:bodyPr/>
                    <a:lstStyle/>
                    <a:p>
                      <a:pPr marL="0" marR="0">
                        <a:spcBef>
                          <a:spcPts val="0"/>
                        </a:spcBef>
                        <a:spcAft>
                          <a:spcPts val="0"/>
                        </a:spcAft>
                      </a:pPr>
                      <a:r>
                        <a:rPr lang="en-US" sz="1000">
                          <a:solidFill>
                            <a:schemeClr val="tx2"/>
                          </a:solidFill>
                          <a:effectLst/>
                        </a:rPr>
                        <a:t>Teamwork</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Works to creatively solve issues in a timely fashion at the lowest appropriate level and elevating per the issue resolution hierarchy when necessary</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09"/>
                  </a:ext>
                </a:extLst>
              </a:tr>
              <a:tr h="320040">
                <a:tc>
                  <a:txBody>
                    <a:bodyPr/>
                    <a:lstStyle/>
                    <a:p>
                      <a:pPr marL="0" marR="0">
                        <a:spcBef>
                          <a:spcPts val="0"/>
                        </a:spcBef>
                        <a:spcAft>
                          <a:spcPts val="0"/>
                        </a:spcAft>
                      </a:pPr>
                      <a:r>
                        <a:rPr lang="en-US" sz="1000">
                          <a:solidFill>
                            <a:schemeClr val="tx2"/>
                          </a:solidFill>
                          <a:effectLst/>
                        </a:rPr>
                        <a:t>Quality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Implements and/or supports an effective overall quality management program aimed at minimizing issues or re-work while meeting contractual requirements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0"/>
                  </a:ext>
                </a:extLst>
              </a:tr>
              <a:tr h="320040">
                <a:tc>
                  <a:txBody>
                    <a:bodyPr/>
                    <a:lstStyle/>
                    <a:p>
                      <a:pPr marL="0" marR="0">
                        <a:spcBef>
                          <a:spcPts val="0"/>
                        </a:spcBef>
                        <a:spcAft>
                          <a:spcPts val="0"/>
                        </a:spcAft>
                      </a:pPr>
                      <a:r>
                        <a:rPr lang="en-US" sz="1000">
                          <a:solidFill>
                            <a:schemeClr val="tx2"/>
                          </a:solidFill>
                          <a:effectLst/>
                        </a:rPr>
                        <a:t>Quality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Supports the design, planning, and execution of an effective commissioning program through early integration</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1"/>
                  </a:ext>
                </a:extLst>
              </a:tr>
              <a:tr h="320040">
                <a:tc>
                  <a:txBody>
                    <a:bodyPr/>
                    <a:lstStyle/>
                    <a:p>
                      <a:pPr marL="0" marR="0">
                        <a:spcBef>
                          <a:spcPts val="0"/>
                        </a:spcBef>
                        <a:spcAft>
                          <a:spcPts val="0"/>
                        </a:spcAft>
                      </a:pPr>
                      <a:r>
                        <a:rPr lang="en-US" sz="1000">
                          <a:solidFill>
                            <a:schemeClr val="tx2"/>
                          </a:solidFill>
                          <a:effectLst/>
                        </a:rPr>
                        <a:t>Schedule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Collectively works to address potential slippages and mitigate/avoid negative impacts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2"/>
                  </a:ext>
                </a:extLst>
              </a:tr>
              <a:tr h="320040">
                <a:tc>
                  <a:txBody>
                    <a:bodyPr/>
                    <a:lstStyle/>
                    <a:p>
                      <a:pPr marL="0" marR="0">
                        <a:spcBef>
                          <a:spcPts val="0"/>
                        </a:spcBef>
                        <a:spcAft>
                          <a:spcPts val="0"/>
                        </a:spcAft>
                      </a:pPr>
                      <a:r>
                        <a:rPr lang="en-US" sz="1000">
                          <a:solidFill>
                            <a:schemeClr val="tx2"/>
                          </a:solidFill>
                          <a:effectLst/>
                        </a:rPr>
                        <a:t>Schedule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Establishes and meets agreed-upon milestones required to successfully deliver the project.</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3"/>
                  </a:ext>
                </a:extLst>
              </a:tr>
              <a:tr h="320040">
                <a:tc>
                  <a:txBody>
                    <a:bodyPr/>
                    <a:lstStyle/>
                    <a:p>
                      <a:pPr marL="0" marR="0">
                        <a:spcBef>
                          <a:spcPts val="0"/>
                        </a:spcBef>
                        <a:spcAft>
                          <a:spcPts val="0"/>
                        </a:spcAft>
                      </a:pPr>
                      <a:r>
                        <a:rPr lang="en-US" sz="1000">
                          <a:solidFill>
                            <a:schemeClr val="tx2"/>
                          </a:solidFill>
                          <a:effectLst/>
                        </a:rPr>
                        <a:t>Change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Looks ahead and engages in early coordination of issues that may require a change or merit determination to understand the scope and criticality and minimize impacts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4"/>
                  </a:ext>
                </a:extLst>
              </a:tr>
              <a:tr h="320040">
                <a:tc>
                  <a:txBody>
                    <a:bodyPr/>
                    <a:lstStyle/>
                    <a:p>
                      <a:pPr marL="0" marR="0">
                        <a:spcBef>
                          <a:spcPts val="0"/>
                        </a:spcBef>
                        <a:spcAft>
                          <a:spcPts val="0"/>
                        </a:spcAft>
                      </a:pPr>
                      <a:r>
                        <a:rPr lang="en-US" sz="1000">
                          <a:solidFill>
                            <a:schemeClr val="tx2"/>
                          </a:solidFill>
                          <a:effectLst/>
                        </a:rPr>
                        <a:t>Change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Openly communicates and facilitates resolution of differences during the negotiations phase of changes.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a:effectLst/>
                        </a:rPr>
                        <a:t> </a:t>
                      </a:r>
                      <a:endParaRPr lang="en-US" sz="110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5"/>
                  </a:ext>
                </a:extLst>
              </a:tr>
              <a:tr h="320040">
                <a:tc>
                  <a:txBody>
                    <a:bodyPr/>
                    <a:lstStyle/>
                    <a:p>
                      <a:pPr marL="0" marR="0">
                        <a:spcBef>
                          <a:spcPts val="0"/>
                        </a:spcBef>
                        <a:spcAft>
                          <a:spcPts val="0"/>
                        </a:spcAft>
                      </a:pPr>
                      <a:r>
                        <a:rPr lang="en-US" sz="1000">
                          <a:solidFill>
                            <a:schemeClr val="tx2"/>
                          </a:solidFill>
                          <a:effectLst/>
                        </a:rPr>
                        <a:t>Change Management</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a:effectLst/>
                        </a:rPr>
                        <a:t>Supports the change management process and collective project goals for changes</a:t>
                      </a:r>
                      <a:endParaRPr lang="en-US" sz="1000">
                        <a:effectLst/>
                        <a:latin typeface="Times New Roman" panose="02020603050405020304" pitchFamily="18" charset="0"/>
                        <a:ea typeface="Times New Roman" panose="02020603050405020304" pitchFamily="18" charset="0"/>
                      </a:endParaRPr>
                    </a:p>
                  </a:txBody>
                  <a:tcPr marL="65463" marR="65463" marT="0" marB="0"/>
                </a:tc>
                <a:tc>
                  <a:txBody>
                    <a:bodyPr/>
                    <a:lstStyle/>
                    <a:p>
                      <a:pPr marL="0" marR="0">
                        <a:spcBef>
                          <a:spcPts val="0"/>
                        </a:spcBef>
                        <a:spcAft>
                          <a:spcPts val="0"/>
                        </a:spcAft>
                      </a:pPr>
                      <a:r>
                        <a:rPr lang="en-US" sz="1000" u="none" strike="noStrike" dirty="0">
                          <a:effectLst/>
                        </a:rPr>
                        <a:t> </a:t>
                      </a:r>
                      <a:endParaRPr lang="en-US" sz="1100" dirty="0">
                        <a:effectLst/>
                        <a:latin typeface="Times New Roman" panose="02020603050405020304" pitchFamily="18" charset="0"/>
                        <a:ea typeface="Times New Roman" panose="02020603050405020304" pitchFamily="18" charset="0"/>
                      </a:endParaRPr>
                    </a:p>
                  </a:txBody>
                  <a:tcPr marL="65463" marR="65463" marT="0" marB="0"/>
                </a:tc>
                <a:extLst>
                  <a:ext uri="{0D108BD9-81ED-4DB2-BD59-A6C34878D82A}">
                    <a16:rowId xmlns:a16="http://schemas.microsoft.com/office/drawing/2014/main" val="10016"/>
                  </a:ext>
                </a:extLst>
              </a:tr>
              <a:tr h="320040">
                <a:tc>
                  <a:txBody>
                    <a:bodyPr/>
                    <a:lstStyle/>
                    <a:p>
                      <a:pPr marL="0" marR="0">
                        <a:spcBef>
                          <a:spcPts val="0"/>
                        </a:spcBef>
                        <a:spcAft>
                          <a:spcPts val="0"/>
                        </a:spcAft>
                      </a:pPr>
                      <a:r>
                        <a:rPr lang="en-US" sz="1000">
                          <a:solidFill>
                            <a:schemeClr val="tx2"/>
                          </a:solidFill>
                          <a:effectLst/>
                        </a:rPr>
                        <a:t>Written Feedback</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gridSpan="2">
                  <a:txBody>
                    <a:bodyPr/>
                    <a:lstStyle/>
                    <a:p>
                      <a:pPr marL="0" marR="0">
                        <a:spcBef>
                          <a:spcPts val="0"/>
                        </a:spcBef>
                        <a:spcAft>
                          <a:spcPts val="0"/>
                        </a:spcAft>
                      </a:pPr>
                      <a:r>
                        <a:rPr lang="en-US" sz="1000">
                          <a:effectLst/>
                        </a:rPr>
                        <a:t>What is 1 Success- Something working well within the team?   Please do not identify specific personnel or issues but an aspect of the partnering relationship.</a:t>
                      </a:r>
                      <a:endParaRPr lang="en-US" sz="1000">
                        <a:effectLst/>
                        <a:latin typeface="Times New Roman" panose="02020603050405020304" pitchFamily="18" charset="0"/>
                        <a:ea typeface="Times New Roman" panose="02020603050405020304" pitchFamily="18" charset="0"/>
                      </a:endParaRPr>
                    </a:p>
                  </a:txBody>
                  <a:tcPr marL="65463" marR="65463" marT="0" marB="0"/>
                </a:tc>
                <a:tc hMerge="1">
                  <a:txBody>
                    <a:bodyPr/>
                    <a:lstStyle/>
                    <a:p>
                      <a:endParaRPr lang="en-US"/>
                    </a:p>
                  </a:txBody>
                  <a:tcPr/>
                </a:tc>
                <a:extLst>
                  <a:ext uri="{0D108BD9-81ED-4DB2-BD59-A6C34878D82A}">
                    <a16:rowId xmlns:a16="http://schemas.microsoft.com/office/drawing/2014/main" val="10017"/>
                  </a:ext>
                </a:extLst>
              </a:tr>
              <a:tr h="160020">
                <a:tc>
                  <a:txBody>
                    <a:bodyPr/>
                    <a:lstStyle/>
                    <a:p>
                      <a:pPr marL="0" marR="0">
                        <a:spcBef>
                          <a:spcPts val="0"/>
                        </a:spcBef>
                        <a:spcAft>
                          <a:spcPts val="0"/>
                        </a:spcAft>
                      </a:pPr>
                      <a:r>
                        <a:rPr lang="en-US" sz="10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gridSpan="2">
                  <a:txBody>
                    <a:bodyPr/>
                    <a:lstStyle/>
                    <a:p>
                      <a:pPr marL="0" marR="0">
                        <a:spcBef>
                          <a:spcPts val="0"/>
                        </a:spcBef>
                        <a:spcAft>
                          <a:spcPts val="0"/>
                        </a:spcAft>
                      </a:pPr>
                      <a:r>
                        <a:rPr lang="en-US" sz="1000">
                          <a:effectLst/>
                        </a:rPr>
                        <a:t>Answer:</a:t>
                      </a:r>
                      <a:endParaRPr lang="en-US" sz="1000">
                        <a:effectLst/>
                        <a:latin typeface="Times New Roman" panose="02020603050405020304" pitchFamily="18" charset="0"/>
                        <a:ea typeface="Times New Roman" panose="02020603050405020304" pitchFamily="18" charset="0"/>
                      </a:endParaRPr>
                    </a:p>
                  </a:txBody>
                  <a:tcPr marL="65463" marR="65463" marT="0" marB="0"/>
                </a:tc>
                <a:tc hMerge="1">
                  <a:txBody>
                    <a:bodyPr/>
                    <a:lstStyle/>
                    <a:p>
                      <a:endParaRPr lang="en-US"/>
                    </a:p>
                  </a:txBody>
                  <a:tcPr/>
                </a:tc>
                <a:extLst>
                  <a:ext uri="{0D108BD9-81ED-4DB2-BD59-A6C34878D82A}">
                    <a16:rowId xmlns:a16="http://schemas.microsoft.com/office/drawing/2014/main" val="10018"/>
                  </a:ext>
                </a:extLst>
              </a:tr>
              <a:tr h="480060">
                <a:tc>
                  <a:txBody>
                    <a:bodyPr/>
                    <a:lstStyle/>
                    <a:p>
                      <a:pPr marL="0" marR="0">
                        <a:spcBef>
                          <a:spcPts val="0"/>
                        </a:spcBef>
                        <a:spcAft>
                          <a:spcPts val="0"/>
                        </a:spcAft>
                      </a:pPr>
                      <a:r>
                        <a:rPr lang="en-US" sz="1000" dirty="0">
                          <a:solidFill>
                            <a:schemeClr val="tx2"/>
                          </a:solidFill>
                          <a:effectLst/>
                        </a:rPr>
                        <a:t>Written Feedback</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5463" marR="65463" marT="0" marB="0"/>
                </a:tc>
                <a:tc gridSpan="2">
                  <a:txBody>
                    <a:bodyPr/>
                    <a:lstStyle/>
                    <a:p>
                      <a:pPr marL="0" marR="0">
                        <a:spcBef>
                          <a:spcPts val="0"/>
                        </a:spcBef>
                        <a:spcAft>
                          <a:spcPts val="0"/>
                        </a:spcAft>
                      </a:pPr>
                      <a:r>
                        <a:rPr lang="en-US" sz="1000">
                          <a:effectLst/>
                        </a:rPr>
                        <a:t>What is 1 area that could be could be “adjusted” within the team? Please do not identify specific personnel or issues but an aspect of the partnering relationship.</a:t>
                      </a:r>
                    </a:p>
                    <a:p>
                      <a:pPr marL="0" marR="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65463" marR="65463" marT="0" marB="0"/>
                </a:tc>
                <a:tc hMerge="1">
                  <a:txBody>
                    <a:bodyPr/>
                    <a:lstStyle/>
                    <a:p>
                      <a:endParaRPr lang="en-US"/>
                    </a:p>
                  </a:txBody>
                  <a:tcPr/>
                </a:tc>
                <a:extLst>
                  <a:ext uri="{0D108BD9-81ED-4DB2-BD59-A6C34878D82A}">
                    <a16:rowId xmlns:a16="http://schemas.microsoft.com/office/drawing/2014/main" val="10019"/>
                  </a:ext>
                </a:extLst>
              </a:tr>
              <a:tr h="160020">
                <a:tc>
                  <a:txBody>
                    <a:bodyPr/>
                    <a:lstStyle/>
                    <a:p>
                      <a:pPr marL="0" marR="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65463" marR="65463" marT="0" marB="0"/>
                </a:tc>
                <a:tc gridSpan="2">
                  <a:txBody>
                    <a:bodyPr/>
                    <a:lstStyle/>
                    <a:p>
                      <a:pPr marL="0" marR="0">
                        <a:spcBef>
                          <a:spcPts val="0"/>
                        </a:spcBef>
                        <a:spcAft>
                          <a:spcPts val="0"/>
                        </a:spcAft>
                      </a:pPr>
                      <a:r>
                        <a:rPr lang="en-US" sz="1000" dirty="0">
                          <a:effectLst/>
                        </a:rPr>
                        <a:t>Answer:</a:t>
                      </a:r>
                      <a:endParaRPr lang="en-US" sz="1000" dirty="0">
                        <a:effectLst/>
                        <a:latin typeface="Times New Roman" panose="02020603050405020304" pitchFamily="18" charset="0"/>
                        <a:ea typeface="Times New Roman" panose="02020603050405020304" pitchFamily="18" charset="0"/>
                      </a:endParaRPr>
                    </a:p>
                  </a:txBody>
                  <a:tcPr marL="65463" marR="65463" marT="0" marB="0"/>
                </a:tc>
                <a:tc hMerge="1">
                  <a:txBody>
                    <a:bodyPr/>
                    <a:lstStyle/>
                    <a:p>
                      <a:endParaRPr lang="en-US"/>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15904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Summary of Performance goals</a:t>
            </a:r>
          </a:p>
        </p:txBody>
      </p:sp>
      <p:sp>
        <p:nvSpPr>
          <p:cNvPr id="5" name="Content Placeholder 9"/>
          <p:cNvSpPr>
            <a:spLocks noGrp="1"/>
          </p:cNvSpPr>
          <p:nvPr>
            <p:ph sz="quarter" idx="4294967295"/>
          </p:nvPr>
        </p:nvSpPr>
        <p:spPr>
          <a:xfrm>
            <a:off x="8336132" y="1028700"/>
            <a:ext cx="3589168" cy="5600700"/>
          </a:xfrm>
          <a:prstGeom prst="rect">
            <a:avLst/>
          </a:prstGeom>
        </p:spPr>
        <p:txBody>
          <a:bodyPr/>
          <a:lstStyle/>
          <a:p>
            <a:r>
              <a:rPr lang="en-US" sz="1400" dirty="0"/>
              <a:t>Provide summary roll up (graphic or other) showing the averages / results / trends of most recent update to the Project Goals Tool.</a:t>
            </a:r>
          </a:p>
          <a:p>
            <a:endParaRPr lang="en-US" sz="1400" dirty="0"/>
          </a:p>
          <a:p>
            <a:r>
              <a:rPr lang="en-US" sz="1400" dirty="0"/>
              <a:t>[Narrative explaining trends, actions, etc.]</a:t>
            </a:r>
          </a:p>
        </p:txBody>
      </p:sp>
      <p:graphicFrame>
        <p:nvGraphicFramePr>
          <p:cNvPr id="4" name="Table 3"/>
          <p:cNvGraphicFramePr>
            <a:graphicFrameLocks noGrp="1"/>
          </p:cNvGraphicFramePr>
          <p:nvPr/>
        </p:nvGraphicFramePr>
        <p:xfrm>
          <a:off x="954860" y="960120"/>
          <a:ext cx="6328064" cy="5606571"/>
        </p:xfrm>
        <a:graphic>
          <a:graphicData uri="http://schemas.openxmlformats.org/drawingml/2006/table">
            <a:tbl>
              <a:tblPr firstRow="1" firstCol="1" bandRow="1">
                <a:tableStyleId>{00A15C55-8517-42AA-B614-E9B94910E393}</a:tableStyleId>
              </a:tblPr>
              <a:tblGrid>
                <a:gridCol w="1753614">
                  <a:extLst>
                    <a:ext uri="{9D8B030D-6E8A-4147-A177-3AD203B41FA5}">
                      <a16:colId xmlns:a16="http://schemas.microsoft.com/office/drawing/2014/main" val="20000"/>
                    </a:ext>
                  </a:extLst>
                </a:gridCol>
                <a:gridCol w="131078">
                  <a:extLst>
                    <a:ext uri="{9D8B030D-6E8A-4147-A177-3AD203B41FA5}">
                      <a16:colId xmlns:a16="http://schemas.microsoft.com/office/drawing/2014/main" val="20001"/>
                    </a:ext>
                  </a:extLst>
                </a:gridCol>
                <a:gridCol w="1254100">
                  <a:extLst>
                    <a:ext uri="{9D8B030D-6E8A-4147-A177-3AD203B41FA5}">
                      <a16:colId xmlns:a16="http://schemas.microsoft.com/office/drawing/2014/main" val="20002"/>
                    </a:ext>
                  </a:extLst>
                </a:gridCol>
                <a:gridCol w="628821">
                  <a:extLst>
                    <a:ext uri="{9D8B030D-6E8A-4147-A177-3AD203B41FA5}">
                      <a16:colId xmlns:a16="http://schemas.microsoft.com/office/drawing/2014/main" val="20003"/>
                    </a:ext>
                  </a:extLst>
                </a:gridCol>
                <a:gridCol w="1364806">
                  <a:extLst>
                    <a:ext uri="{9D8B030D-6E8A-4147-A177-3AD203B41FA5}">
                      <a16:colId xmlns:a16="http://schemas.microsoft.com/office/drawing/2014/main" val="20004"/>
                    </a:ext>
                  </a:extLst>
                </a:gridCol>
                <a:gridCol w="1195645">
                  <a:extLst>
                    <a:ext uri="{9D8B030D-6E8A-4147-A177-3AD203B41FA5}">
                      <a16:colId xmlns:a16="http://schemas.microsoft.com/office/drawing/2014/main" val="20005"/>
                    </a:ext>
                  </a:extLst>
                </a:gridCol>
              </a:tblGrid>
              <a:tr h="176773">
                <a:tc gridSpan="6">
                  <a:txBody>
                    <a:bodyPr/>
                    <a:lstStyle/>
                    <a:p>
                      <a:pPr marL="0" marR="0" algn="ctr">
                        <a:lnSpc>
                          <a:spcPct val="107000"/>
                        </a:lnSpc>
                        <a:spcBef>
                          <a:spcPts val="0"/>
                        </a:spcBef>
                        <a:spcAft>
                          <a:spcPts val="0"/>
                        </a:spcAft>
                      </a:pPr>
                      <a:r>
                        <a:rPr lang="en-US" sz="1100" u="sng" dirty="0">
                          <a:solidFill>
                            <a:schemeClr val="tx2"/>
                          </a:solidFill>
                          <a:effectLst/>
                        </a:rPr>
                        <a:t>Collective Performance Goals Tool</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2033">
                <a:tc>
                  <a:txBody>
                    <a:bodyPr/>
                    <a:lstStyle/>
                    <a:p>
                      <a:pPr marL="0" marR="0">
                        <a:lnSpc>
                          <a:spcPct val="107000"/>
                        </a:lnSpc>
                        <a:spcBef>
                          <a:spcPts val="0"/>
                        </a:spcBef>
                        <a:spcAft>
                          <a:spcPts val="0"/>
                        </a:spcAft>
                      </a:pPr>
                      <a:r>
                        <a:rPr lang="en-US" sz="1000">
                          <a:solidFill>
                            <a:schemeClr val="tx2"/>
                          </a:solidFill>
                          <a:effectLst/>
                        </a:rPr>
                        <a:t>Resident Office</a:t>
                      </a:r>
                      <a:endParaRPr lang="en-US" sz="110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gridSpan="5">
                  <a:txBody>
                    <a:bodyPr/>
                    <a:lstStyle/>
                    <a:p>
                      <a:pPr marL="0" marR="0">
                        <a:lnSpc>
                          <a:spcPct val="107000"/>
                        </a:lnSpc>
                        <a:spcBef>
                          <a:spcPts val="0"/>
                        </a:spcBef>
                        <a:spcAft>
                          <a:spcPts val="0"/>
                        </a:spcAft>
                      </a:pPr>
                      <a:r>
                        <a:rPr lang="en-US" sz="1000" dirty="0">
                          <a:effectLst/>
                        </a:rPr>
                        <a:t> </a:t>
                      </a:r>
                      <a:endParaRPr lang="en-US" sz="1100" dirty="0">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2070">
                <a:tc>
                  <a:txBody>
                    <a:bodyPr/>
                    <a:lstStyle/>
                    <a:p>
                      <a:pPr marL="0" marR="0">
                        <a:lnSpc>
                          <a:spcPct val="107000"/>
                        </a:lnSpc>
                        <a:spcBef>
                          <a:spcPts val="0"/>
                        </a:spcBef>
                        <a:spcAft>
                          <a:spcPts val="0"/>
                        </a:spcAft>
                      </a:pPr>
                      <a:r>
                        <a:rPr lang="en-US" sz="1000" dirty="0">
                          <a:solidFill>
                            <a:schemeClr val="tx2"/>
                          </a:solidFill>
                          <a:effectLst/>
                        </a:rPr>
                        <a:t>Contract Number</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gridSpan="5">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0673">
                <a:tc>
                  <a:txBody>
                    <a:bodyPr/>
                    <a:lstStyle/>
                    <a:p>
                      <a:pPr marL="0" marR="0">
                        <a:lnSpc>
                          <a:spcPct val="107000"/>
                        </a:lnSpc>
                        <a:spcBef>
                          <a:spcPts val="0"/>
                        </a:spcBef>
                        <a:spcAft>
                          <a:spcPts val="0"/>
                        </a:spcAft>
                      </a:pPr>
                      <a:r>
                        <a:rPr lang="en-US" sz="1000" dirty="0">
                          <a:solidFill>
                            <a:schemeClr val="tx2"/>
                          </a:solidFill>
                          <a:effectLst/>
                        </a:rPr>
                        <a:t>Contract Name</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gridSpan="5">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08528">
                <a:tc gridSpan="6">
                  <a:txBody>
                    <a:bodyPr/>
                    <a:lstStyle/>
                    <a:p>
                      <a:pPr marL="0" marR="0">
                        <a:spcBef>
                          <a:spcPts val="0"/>
                        </a:spcBef>
                        <a:spcAft>
                          <a:spcPts val="0"/>
                        </a:spcAft>
                      </a:pPr>
                      <a:r>
                        <a:rPr lang="en-US" sz="1000" dirty="0">
                          <a:solidFill>
                            <a:schemeClr val="tx2"/>
                          </a:solidFill>
                          <a:effectLst/>
                        </a:rPr>
                        <a:t>INSTRUCTIONS: At minimum, the Government and Contractor shall meet at the project initiation (or pilot initiation for projects under) and establish the agreed upon goals.  It is preferred that the entire PDT participate in the setting to achieve maximum buy-in to the process. </a:t>
                      </a:r>
                      <a:br>
                        <a:rPr lang="en-US" sz="1000" dirty="0">
                          <a:solidFill>
                            <a:schemeClr val="tx2"/>
                          </a:solidFill>
                          <a:effectLst/>
                        </a:rPr>
                      </a:br>
                      <a:r>
                        <a:rPr lang="en-US" sz="1000" dirty="0">
                          <a:solidFill>
                            <a:schemeClr val="tx2"/>
                          </a:solidFill>
                          <a:effectLst/>
                        </a:rPr>
                        <a:t>At least quarterly, teams shall review their performance against their goals identifying potential actions to be taken when the goal is not being achieved and actions necessary to sustain performance meeting or exceeding the goal.</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80673">
                <a:tc gridSpan="2">
                  <a:txBody>
                    <a:bodyPr/>
                    <a:lstStyle/>
                    <a:p>
                      <a:pPr marL="0" marR="0">
                        <a:lnSpc>
                          <a:spcPct val="107000"/>
                        </a:lnSpc>
                        <a:spcBef>
                          <a:spcPts val="0"/>
                        </a:spcBef>
                        <a:spcAft>
                          <a:spcPts val="0"/>
                        </a:spcAft>
                      </a:pPr>
                      <a:r>
                        <a:rPr lang="en-US" sz="1000" u="sng" dirty="0">
                          <a:solidFill>
                            <a:schemeClr val="tx2"/>
                          </a:solidFill>
                          <a:effectLst/>
                        </a:rPr>
                        <a:t>Collective Performance Goal</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u="sng">
                          <a:effectLst/>
                        </a:rPr>
                        <a:t>Action By</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u="sng">
                          <a:effectLst/>
                        </a:rPr>
                        <a:t>Goal</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u="sng">
                          <a:effectLst/>
                        </a:rPr>
                        <a:t>Review 1</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u="sng">
                          <a:effectLst/>
                        </a:rPr>
                        <a:t>Review 2</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05"/>
                  </a:ext>
                </a:extLst>
              </a:tr>
              <a:tr h="180673">
                <a:tc gridSpan="6">
                  <a:txBody>
                    <a:bodyPr/>
                    <a:lstStyle/>
                    <a:p>
                      <a:pPr marL="0" marR="0">
                        <a:lnSpc>
                          <a:spcPct val="107000"/>
                        </a:lnSpc>
                        <a:spcBef>
                          <a:spcPts val="0"/>
                        </a:spcBef>
                        <a:spcAft>
                          <a:spcPts val="0"/>
                        </a:spcAft>
                      </a:pPr>
                      <a:r>
                        <a:rPr lang="en-US" sz="1000" u="sng">
                          <a:solidFill>
                            <a:schemeClr val="tx2"/>
                          </a:solidFill>
                          <a:effectLst/>
                        </a:rPr>
                        <a:t>Submittals</a:t>
                      </a:r>
                      <a:endParaRPr lang="en-US" sz="110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86097">
                <a:tc gridSpan="2">
                  <a:txBody>
                    <a:bodyPr/>
                    <a:lstStyle/>
                    <a:p>
                      <a:pPr marL="0" marR="0">
                        <a:lnSpc>
                          <a:spcPct val="107000"/>
                        </a:lnSpc>
                        <a:spcBef>
                          <a:spcPts val="0"/>
                        </a:spcBef>
                        <a:spcAft>
                          <a:spcPts val="0"/>
                        </a:spcAft>
                      </a:pPr>
                      <a:r>
                        <a:rPr lang="en-US" sz="1000" dirty="0">
                          <a:solidFill>
                            <a:schemeClr val="tx2"/>
                          </a:solidFill>
                          <a:effectLst/>
                        </a:rPr>
                        <a:t>Review time for Government review required submittals (days)</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Government</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07"/>
                  </a:ext>
                </a:extLst>
              </a:tr>
              <a:tr h="180673">
                <a:tc gridSpan="2">
                  <a:txBody>
                    <a:bodyPr/>
                    <a:lstStyle/>
                    <a:p>
                      <a:pPr marL="0" marR="0">
                        <a:lnSpc>
                          <a:spcPct val="107000"/>
                        </a:lnSpc>
                        <a:spcBef>
                          <a:spcPts val="0"/>
                        </a:spcBef>
                        <a:spcAft>
                          <a:spcPts val="0"/>
                        </a:spcAft>
                      </a:pPr>
                      <a:r>
                        <a:rPr lang="en-US" sz="1000" dirty="0">
                          <a:solidFill>
                            <a:schemeClr val="tx2"/>
                          </a:solidFill>
                          <a:effectLst/>
                        </a:rPr>
                        <a:t>Percentage of resubmittals</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Contractor</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08"/>
                  </a:ext>
                </a:extLst>
              </a:tr>
              <a:tr h="324065">
                <a:tc gridSpan="2">
                  <a:txBody>
                    <a:bodyPr/>
                    <a:lstStyle/>
                    <a:p>
                      <a:pPr marL="0" marR="0">
                        <a:lnSpc>
                          <a:spcPct val="107000"/>
                        </a:lnSpc>
                        <a:spcBef>
                          <a:spcPts val="0"/>
                        </a:spcBef>
                        <a:spcAft>
                          <a:spcPts val="0"/>
                        </a:spcAft>
                      </a:pPr>
                      <a:r>
                        <a:rPr lang="en-US" sz="1000" dirty="0">
                          <a:solidFill>
                            <a:schemeClr val="tx2"/>
                          </a:solidFill>
                          <a:effectLst/>
                        </a:rPr>
                        <a:t>Time from return to resubmission (days)</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Contractor</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09"/>
                  </a:ext>
                </a:extLst>
              </a:tr>
              <a:tr h="180673">
                <a:tc gridSpan="6">
                  <a:txBody>
                    <a:bodyPr/>
                    <a:lstStyle/>
                    <a:p>
                      <a:pPr marL="0" marR="0">
                        <a:lnSpc>
                          <a:spcPct val="107000"/>
                        </a:lnSpc>
                        <a:spcBef>
                          <a:spcPts val="0"/>
                        </a:spcBef>
                        <a:spcAft>
                          <a:spcPts val="0"/>
                        </a:spcAft>
                      </a:pPr>
                      <a:r>
                        <a:rPr lang="en-US" sz="1000" u="sng">
                          <a:solidFill>
                            <a:schemeClr val="tx2"/>
                          </a:solidFill>
                          <a:effectLst/>
                        </a:rPr>
                        <a:t>Communications (days)</a:t>
                      </a:r>
                      <a:endParaRPr lang="en-US" sz="110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80673">
                <a:tc gridSpan="2">
                  <a:txBody>
                    <a:bodyPr/>
                    <a:lstStyle/>
                    <a:p>
                      <a:pPr marL="0" marR="0">
                        <a:lnSpc>
                          <a:spcPct val="107000"/>
                        </a:lnSpc>
                        <a:spcBef>
                          <a:spcPts val="0"/>
                        </a:spcBef>
                        <a:spcAft>
                          <a:spcPts val="0"/>
                        </a:spcAft>
                      </a:pPr>
                      <a:r>
                        <a:rPr lang="en-US" sz="1000" dirty="0">
                          <a:solidFill>
                            <a:schemeClr val="tx2"/>
                          </a:solidFill>
                          <a:effectLst/>
                        </a:rPr>
                        <a:t>RFI response time </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Government</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1"/>
                  </a:ext>
                </a:extLst>
              </a:tr>
              <a:tr h="324065">
                <a:tc gridSpan="2">
                  <a:txBody>
                    <a:bodyPr/>
                    <a:lstStyle/>
                    <a:p>
                      <a:pPr marL="0" marR="0">
                        <a:lnSpc>
                          <a:spcPct val="107000"/>
                        </a:lnSpc>
                        <a:spcBef>
                          <a:spcPts val="0"/>
                        </a:spcBef>
                        <a:spcAft>
                          <a:spcPts val="0"/>
                        </a:spcAft>
                      </a:pPr>
                      <a:r>
                        <a:rPr lang="en-US" sz="1000" dirty="0">
                          <a:solidFill>
                            <a:schemeClr val="tx2"/>
                          </a:solidFill>
                          <a:effectLst/>
                        </a:rPr>
                        <a:t>Time from RFI Submission to impacted activity start</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Contractor</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2"/>
                  </a:ext>
                </a:extLst>
              </a:tr>
              <a:tr h="486097">
                <a:tc gridSpan="2">
                  <a:txBody>
                    <a:bodyPr/>
                    <a:lstStyle/>
                    <a:p>
                      <a:pPr marL="0" marR="0">
                        <a:lnSpc>
                          <a:spcPct val="107000"/>
                        </a:lnSpc>
                        <a:spcBef>
                          <a:spcPts val="0"/>
                        </a:spcBef>
                        <a:spcAft>
                          <a:spcPts val="0"/>
                        </a:spcAft>
                      </a:pPr>
                      <a:r>
                        <a:rPr lang="en-US" sz="1000" dirty="0">
                          <a:solidFill>
                            <a:schemeClr val="tx2"/>
                          </a:solidFill>
                          <a:effectLst/>
                        </a:rPr>
                        <a:t>Time to respond to correspondence requiring an answer </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Both</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3"/>
                  </a:ext>
                </a:extLst>
              </a:tr>
              <a:tr h="324065">
                <a:tc gridSpan="2">
                  <a:txBody>
                    <a:bodyPr/>
                    <a:lstStyle/>
                    <a:p>
                      <a:pPr marL="0" marR="0">
                        <a:lnSpc>
                          <a:spcPct val="107000"/>
                        </a:lnSpc>
                        <a:spcBef>
                          <a:spcPts val="0"/>
                        </a:spcBef>
                        <a:spcAft>
                          <a:spcPts val="0"/>
                        </a:spcAft>
                      </a:pPr>
                      <a:r>
                        <a:rPr lang="en-US" sz="1000" dirty="0">
                          <a:solidFill>
                            <a:schemeClr val="tx2"/>
                          </a:solidFill>
                          <a:effectLst/>
                        </a:rPr>
                        <a:t>Time to resolve issues identified in correspondence </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Both</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4"/>
                  </a:ext>
                </a:extLst>
              </a:tr>
              <a:tr h="180673">
                <a:tc gridSpan="6">
                  <a:txBody>
                    <a:bodyPr/>
                    <a:lstStyle/>
                    <a:p>
                      <a:pPr marL="0" marR="0">
                        <a:lnSpc>
                          <a:spcPct val="107000"/>
                        </a:lnSpc>
                        <a:spcBef>
                          <a:spcPts val="0"/>
                        </a:spcBef>
                        <a:spcAft>
                          <a:spcPts val="0"/>
                        </a:spcAft>
                      </a:pPr>
                      <a:r>
                        <a:rPr lang="en-US" sz="1000" u="sng" dirty="0">
                          <a:solidFill>
                            <a:schemeClr val="tx2"/>
                          </a:solidFill>
                          <a:effectLst/>
                        </a:rPr>
                        <a:t>Changes (days)</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324065">
                <a:tc gridSpan="2">
                  <a:txBody>
                    <a:bodyPr/>
                    <a:lstStyle/>
                    <a:p>
                      <a:pPr marL="0" marR="0">
                        <a:lnSpc>
                          <a:spcPct val="107000"/>
                        </a:lnSpc>
                        <a:spcBef>
                          <a:spcPts val="0"/>
                        </a:spcBef>
                        <a:spcAft>
                          <a:spcPts val="0"/>
                        </a:spcAft>
                      </a:pPr>
                      <a:r>
                        <a:rPr lang="en-US" sz="1000" dirty="0">
                          <a:solidFill>
                            <a:schemeClr val="tx2"/>
                          </a:solidFill>
                          <a:effectLst/>
                        </a:rPr>
                        <a:t>Time from RFP to valid proposal received </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Contractor</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6"/>
                  </a:ext>
                </a:extLst>
              </a:tr>
              <a:tr h="324065">
                <a:tc gridSpan="2">
                  <a:txBody>
                    <a:bodyPr/>
                    <a:lstStyle/>
                    <a:p>
                      <a:pPr marL="0" marR="0">
                        <a:lnSpc>
                          <a:spcPct val="107000"/>
                        </a:lnSpc>
                        <a:spcBef>
                          <a:spcPts val="0"/>
                        </a:spcBef>
                        <a:spcAft>
                          <a:spcPts val="0"/>
                        </a:spcAft>
                      </a:pPr>
                      <a:r>
                        <a:rPr lang="en-US" sz="1000" dirty="0">
                          <a:solidFill>
                            <a:schemeClr val="tx2"/>
                          </a:solidFill>
                          <a:effectLst/>
                        </a:rPr>
                        <a:t>Time to settle modifications after proposal received</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Both</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7"/>
                  </a:ext>
                </a:extLst>
              </a:tr>
              <a:tr h="324065">
                <a:tc gridSpan="2">
                  <a:txBody>
                    <a:bodyPr/>
                    <a:lstStyle/>
                    <a:p>
                      <a:pPr marL="0" marR="0">
                        <a:lnSpc>
                          <a:spcPct val="107000"/>
                        </a:lnSpc>
                        <a:spcBef>
                          <a:spcPts val="0"/>
                        </a:spcBef>
                        <a:spcAft>
                          <a:spcPts val="0"/>
                        </a:spcAft>
                      </a:pPr>
                      <a:r>
                        <a:rPr lang="en-US" sz="1000" dirty="0">
                          <a:solidFill>
                            <a:schemeClr val="tx2"/>
                          </a:solidFill>
                          <a:effectLst/>
                        </a:rPr>
                        <a:t>Time from settlement to modification executed</a:t>
                      </a:r>
                      <a:endParaRPr lang="en-US" sz="1100" dirty="0">
                        <a:solidFill>
                          <a:schemeClr val="tx2"/>
                        </a:solidFill>
                        <a:effectLst/>
                        <a:latin typeface="Times New Roman" panose="02020603050405020304" pitchFamily="18" charset="0"/>
                        <a:ea typeface="Times New Roman" panose="02020603050405020304" pitchFamily="18" charset="0"/>
                      </a:endParaRPr>
                    </a:p>
                  </a:txBody>
                  <a:tcPr marL="61945" marR="61945" marT="0" marB="0"/>
                </a:tc>
                <a:tc hMerge="1">
                  <a:txBody>
                    <a:bodyPr/>
                    <a:lstStyle/>
                    <a:p>
                      <a:endParaRPr lang="en-US"/>
                    </a:p>
                  </a:txBody>
                  <a:tcPr/>
                </a:tc>
                <a:tc>
                  <a:txBody>
                    <a:bodyPr/>
                    <a:lstStyle/>
                    <a:p>
                      <a:pPr marL="0" marR="0">
                        <a:lnSpc>
                          <a:spcPct val="107000"/>
                        </a:lnSpc>
                        <a:spcBef>
                          <a:spcPts val="0"/>
                        </a:spcBef>
                        <a:spcAft>
                          <a:spcPts val="0"/>
                        </a:spcAft>
                      </a:pPr>
                      <a:r>
                        <a:rPr lang="en-US" sz="1000">
                          <a:effectLst/>
                        </a:rPr>
                        <a:t>Government</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a:effectLst/>
                        </a:rPr>
                        <a:t> </a:t>
                      </a:r>
                      <a:endParaRPr lang="en-US" sz="1100">
                        <a:effectLst/>
                        <a:latin typeface="Times New Roman" panose="02020603050405020304" pitchFamily="18" charset="0"/>
                        <a:ea typeface="Times New Roman" panose="02020603050405020304" pitchFamily="18" charset="0"/>
                      </a:endParaRPr>
                    </a:p>
                  </a:txBody>
                  <a:tcPr marL="61945" marR="61945" marT="0" marB="0"/>
                </a:tc>
                <a:tc>
                  <a:txBody>
                    <a:bodyPr/>
                    <a:lstStyle/>
                    <a:p>
                      <a:pPr marL="0" marR="0">
                        <a:lnSpc>
                          <a:spcPct val="107000"/>
                        </a:lnSpc>
                        <a:spcBef>
                          <a:spcPts val="0"/>
                        </a:spcBef>
                        <a:spcAft>
                          <a:spcPts val="0"/>
                        </a:spcAft>
                      </a:pPr>
                      <a:r>
                        <a:rPr lang="en-US" sz="1000" dirty="0">
                          <a:effectLst/>
                        </a:rPr>
                        <a:t> </a:t>
                      </a:r>
                      <a:endParaRPr lang="en-US" sz="1100" dirty="0">
                        <a:effectLst/>
                        <a:latin typeface="Times New Roman" panose="02020603050405020304" pitchFamily="18" charset="0"/>
                        <a:ea typeface="Times New Roman" panose="02020603050405020304" pitchFamily="18" charset="0"/>
                      </a:endParaRPr>
                    </a:p>
                  </a:txBody>
                  <a:tcPr marL="61945" marR="61945"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6046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9474-07F8-BAAD-7FDF-ADEC68940F73}"/>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89573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5E9C9-D7C8-0925-1524-7E9F5504347B}"/>
              </a:ext>
            </a:extLst>
          </p:cNvPr>
          <p:cNvSpPr>
            <a:spLocks noGrp="1"/>
          </p:cNvSpPr>
          <p:nvPr>
            <p:ph sz="quarter" idx="10"/>
          </p:nvPr>
        </p:nvSpPr>
        <p:spPr/>
        <p:txBody>
          <a:bodyPr/>
          <a:lstStyle/>
          <a:p>
            <a:endParaRPr lang="en-US"/>
          </a:p>
        </p:txBody>
      </p:sp>
      <p:sp>
        <p:nvSpPr>
          <p:cNvPr id="3" name="Footer Placeholder 2">
            <a:extLst>
              <a:ext uri="{FF2B5EF4-FFF2-40B4-BE49-F238E27FC236}">
                <a16:creationId xmlns:a16="http://schemas.microsoft.com/office/drawing/2014/main" id="{596A5392-78F2-D769-A3A6-8E89B35111CE}"/>
              </a:ext>
            </a:extLst>
          </p:cNvPr>
          <p:cNvSpPr>
            <a:spLocks noGrp="1"/>
          </p:cNvSpPr>
          <p:nvPr>
            <p:ph type="ftr" sz="quarter" idx="12"/>
          </p:nvPr>
        </p:nvSpPr>
        <p:spPr/>
        <p:txBody>
          <a:bodyPr/>
          <a:lstStyle/>
          <a:p>
            <a:endParaRPr lang="en-US" dirty="0"/>
          </a:p>
        </p:txBody>
      </p:sp>
      <p:sp>
        <p:nvSpPr>
          <p:cNvPr id="4" name="Title 3">
            <a:extLst>
              <a:ext uri="{FF2B5EF4-FFF2-40B4-BE49-F238E27FC236}">
                <a16:creationId xmlns:a16="http://schemas.microsoft.com/office/drawing/2014/main" id="{58CB4BFB-B13E-A2F8-7D40-5E746FA9B62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3671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22C817-D10E-0588-8907-DEBD9A4BBFA1}"/>
              </a:ext>
            </a:extLst>
          </p:cNvPr>
          <p:cNvSpPr>
            <a:spLocks noGrp="1"/>
          </p:cNvSpPr>
          <p:nvPr>
            <p:ph sz="quarter" idx="10"/>
          </p:nvPr>
        </p:nvSpPr>
        <p:spPr/>
        <p:txBody>
          <a:bodyPr/>
          <a:lstStyle/>
          <a:p>
            <a:pPr marL="457200" indent="-457200">
              <a:buFont typeface="+mj-lt"/>
              <a:buAutoNum type="arabicPeriod"/>
            </a:pPr>
            <a:r>
              <a:rPr lang="en-US" sz="1800" dirty="0"/>
              <a:t>Project/program specific briefing approach should be outlined in the PMP/</a:t>
            </a:r>
            <a:r>
              <a:rPr lang="en-US" sz="1800" dirty="0" err="1"/>
              <a:t>PgMP</a:t>
            </a:r>
            <a:r>
              <a:rPr lang="en-US" sz="1800" dirty="0"/>
              <a:t> for each mega project.</a:t>
            </a:r>
          </a:p>
          <a:p>
            <a:pPr marL="457200" indent="-457200">
              <a:buFont typeface="+mj-lt"/>
              <a:buAutoNum type="arabicPeriod"/>
            </a:pPr>
            <a:r>
              <a:rPr lang="en-US" sz="1800" dirty="0"/>
              <a:t>For multi-phase projects and programs, a rolling wave scheduling and EVMS approach may be required.  The briefing template should depict that rolling wave.</a:t>
            </a:r>
          </a:p>
          <a:p>
            <a:pPr marL="457200" indent="-457200">
              <a:buFont typeface="+mj-lt"/>
              <a:buAutoNum type="arabicPeriod"/>
            </a:pPr>
            <a:r>
              <a:rPr lang="en-US" sz="1800" dirty="0"/>
              <a:t>The MSC’s </a:t>
            </a:r>
            <a:r>
              <a:rPr lang="en-US" sz="1800" b="1" dirty="0"/>
              <a:t>Senior Project Executive (SPE) is responsible for establishing project specific and objective metrics</a:t>
            </a:r>
            <a:r>
              <a:rPr lang="en-US" sz="1800" dirty="0"/>
              <a:t> when enterprise standards do not apply. Metrics can (and should) change as project phases change. Metric control bands and R-Y-G ratings will be fully explained on the slides, or in the ‘notes’ section for each slide. </a:t>
            </a:r>
          </a:p>
          <a:p>
            <a:pPr marL="457200" indent="-457200">
              <a:buFont typeface="+mj-lt"/>
              <a:buAutoNum type="arabicPeriod"/>
            </a:pPr>
            <a:r>
              <a:rPr lang="en-US" sz="1800" dirty="0"/>
              <a:t>Metrics and evaluation period(s) should be chosen to reflect the current briefing period/cycle, demonstrating trends and projecting estimates at completion (for both cost and time) using current/recent data. </a:t>
            </a:r>
          </a:p>
          <a:p>
            <a:pPr marL="457200" indent="-457200">
              <a:buFont typeface="+mj-lt"/>
              <a:buAutoNum type="arabicPeriod"/>
            </a:pPr>
            <a:r>
              <a:rPr lang="en-US" sz="1800" dirty="0"/>
              <a:t>Contingency (cost and time) establishment, monitoring, consumption, and management should be addressed when briefing S Curve data.  </a:t>
            </a:r>
          </a:p>
          <a:p>
            <a:pPr marL="457200" indent="-457200">
              <a:buFont typeface="+mj-lt"/>
              <a:buAutoNum type="arabicPeriod"/>
            </a:pPr>
            <a:r>
              <a:rPr lang="en-US" sz="1800" dirty="0"/>
              <a:t>Project and program unique performance metrics (for example, amount of risk reduction for dam and levee safety projects) should be developed and briefed for each project/program.  </a:t>
            </a:r>
          </a:p>
          <a:p>
            <a:pPr marL="457200" indent="-457200">
              <a:buFont typeface="+mj-lt"/>
              <a:buAutoNum type="arabicPeriod"/>
            </a:pPr>
            <a:r>
              <a:rPr lang="en-US" sz="1800" dirty="0"/>
              <a:t>Additional instructions are included in the ‘notes’ section of the following slides.</a:t>
            </a:r>
          </a:p>
          <a:p>
            <a:pPr marL="457200" indent="-457200">
              <a:buFont typeface="+mj-lt"/>
              <a:buAutoNum type="arabicPeriod"/>
            </a:pPr>
            <a:r>
              <a:rPr lang="en-US" sz="1800" dirty="0"/>
              <a:t>Any text within [brackets] is to be edited.</a:t>
            </a:r>
          </a:p>
          <a:p>
            <a:pPr marL="457200" indent="-457200">
              <a:buFont typeface="+mj-lt"/>
              <a:buAutoNum type="arabicPeriod"/>
            </a:pPr>
            <a:r>
              <a:rPr lang="en-US" sz="1800" dirty="0"/>
              <a:t>Questions on how to communicate something for your project? Just ask!</a:t>
            </a:r>
          </a:p>
          <a:p>
            <a:endParaRPr lang="en-US" sz="1800" dirty="0"/>
          </a:p>
          <a:p>
            <a:pPr algn="ctr"/>
            <a:r>
              <a:rPr lang="en-US" sz="2000" b="1" i="1" dirty="0"/>
              <a:t>**MSCs have the option of using other formats for briefing Semi-Annual Updates as long as all salient information in this template is communicated.**</a:t>
            </a:r>
          </a:p>
          <a:p>
            <a:endParaRPr lang="en-US" sz="1800" dirty="0"/>
          </a:p>
          <a:p>
            <a:endParaRPr lang="en-US" sz="1800" dirty="0"/>
          </a:p>
          <a:p>
            <a:endParaRPr lang="en-US" sz="1800" dirty="0"/>
          </a:p>
          <a:p>
            <a:endParaRPr lang="en-US" sz="1800" dirty="0"/>
          </a:p>
          <a:p>
            <a:endParaRPr lang="en-US" sz="1800" dirty="0"/>
          </a:p>
        </p:txBody>
      </p:sp>
      <p:sp>
        <p:nvSpPr>
          <p:cNvPr id="3" name="Footer Placeholder 2">
            <a:extLst>
              <a:ext uri="{FF2B5EF4-FFF2-40B4-BE49-F238E27FC236}">
                <a16:creationId xmlns:a16="http://schemas.microsoft.com/office/drawing/2014/main" id="{D4468353-28C0-7B1F-76A9-639E28D8ED7A}"/>
              </a:ext>
            </a:extLst>
          </p:cNvPr>
          <p:cNvSpPr>
            <a:spLocks noGrp="1"/>
          </p:cNvSpPr>
          <p:nvPr>
            <p:ph type="ftr" sz="quarter" idx="12"/>
          </p:nvPr>
        </p:nvSpPr>
        <p:spPr/>
        <p:txBody>
          <a:bodyPr/>
          <a:lstStyle/>
          <a:p>
            <a:endParaRPr lang="en-US" dirty="0"/>
          </a:p>
        </p:txBody>
      </p:sp>
      <p:sp>
        <p:nvSpPr>
          <p:cNvPr id="4" name="Title 3">
            <a:extLst>
              <a:ext uri="{FF2B5EF4-FFF2-40B4-BE49-F238E27FC236}">
                <a16:creationId xmlns:a16="http://schemas.microsoft.com/office/drawing/2014/main" id="{49825F35-70C5-60C1-7FFF-8C226A3D93A0}"/>
              </a:ext>
            </a:extLst>
          </p:cNvPr>
          <p:cNvSpPr>
            <a:spLocks noGrp="1"/>
          </p:cNvSpPr>
          <p:nvPr>
            <p:ph type="title"/>
          </p:nvPr>
        </p:nvSpPr>
        <p:spPr/>
        <p:txBody>
          <a:bodyPr/>
          <a:lstStyle/>
          <a:p>
            <a:r>
              <a:rPr lang="en-US" dirty="0"/>
              <a:t>Instructions</a:t>
            </a:r>
          </a:p>
        </p:txBody>
      </p:sp>
    </p:spTree>
    <p:extLst>
      <p:ext uri="{BB962C8B-B14F-4D97-AF65-F5344CB8AC3E}">
        <p14:creationId xmlns:p14="http://schemas.microsoft.com/office/powerpoint/2010/main" val="390774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6F631-64BD-41A3-A1B1-73691ED080C0}"/>
              </a:ext>
            </a:extLst>
          </p:cNvPr>
          <p:cNvSpPr>
            <a:spLocks noGrp="1"/>
          </p:cNvSpPr>
          <p:nvPr>
            <p:ph sz="quarter" idx="10"/>
          </p:nvPr>
        </p:nvSpPr>
        <p:spPr/>
        <p:txBody>
          <a:bodyPr/>
          <a:lstStyle/>
          <a:p>
            <a:r>
              <a:rPr lang="en-US" sz="2000" b="1" dirty="0">
                <a:solidFill>
                  <a:schemeClr val="tx1"/>
                </a:solidFill>
              </a:rPr>
              <a:t>Authorization</a:t>
            </a:r>
            <a:r>
              <a:rPr lang="en-US" sz="2000" dirty="0">
                <a:solidFill>
                  <a:schemeClr val="tx1"/>
                </a:solidFill>
              </a:rPr>
              <a:t>: </a:t>
            </a:r>
            <a:r>
              <a:rPr lang="en-US" sz="1800" i="1" u="sng" dirty="0">
                <a:solidFill>
                  <a:schemeClr val="tx1"/>
                </a:solidFill>
              </a:rPr>
              <a:t>Note:</a:t>
            </a:r>
            <a:r>
              <a:rPr lang="en-US" sz="1800" i="1" dirty="0">
                <a:solidFill>
                  <a:schemeClr val="tx1"/>
                </a:solidFill>
              </a:rPr>
              <a:t> include legislation(s) or approval document, authorized cost in legislation(s)/approval document, and current inflated cost (FY23 price level)</a:t>
            </a:r>
          </a:p>
          <a:p>
            <a:endParaRPr lang="en-US" sz="2000" i="1" dirty="0">
              <a:solidFill>
                <a:schemeClr val="tx1"/>
              </a:solidFill>
            </a:endParaRPr>
          </a:p>
          <a:p>
            <a:r>
              <a:rPr lang="en-US" sz="2000" b="1" dirty="0">
                <a:solidFill>
                  <a:schemeClr val="tx1"/>
                </a:solidFill>
              </a:rPr>
              <a:t>Purpose/Description:</a:t>
            </a:r>
            <a:endParaRPr lang="en-US" sz="1800" b="1" dirty="0">
              <a:solidFill>
                <a:schemeClr val="tx1"/>
              </a:solidFill>
            </a:endParaRPr>
          </a:p>
          <a:p>
            <a:endParaRPr lang="en-US" sz="1800" dirty="0">
              <a:solidFill>
                <a:schemeClr val="tx1"/>
              </a:solidFill>
            </a:endParaRPr>
          </a:p>
          <a:p>
            <a:r>
              <a:rPr lang="en-US" sz="1800" dirty="0">
                <a:solidFill>
                  <a:schemeClr val="tx1"/>
                </a:solidFill>
              </a:rPr>
              <a:t>Briefly Explain what this project was authorized to construct (project purpose) and the major features.</a:t>
            </a:r>
          </a:p>
          <a:p>
            <a:endParaRPr lang="en-US" sz="2000" dirty="0">
              <a:solidFill>
                <a:schemeClr val="tx1"/>
              </a:solidFill>
            </a:endParaRPr>
          </a:p>
          <a:p>
            <a:endParaRPr lang="en-US" sz="2000" dirty="0">
              <a:solidFill>
                <a:schemeClr val="tx1"/>
              </a:solidFill>
            </a:endParaRPr>
          </a:p>
          <a:p>
            <a:r>
              <a:rPr lang="en-US" sz="2000" b="1" dirty="0">
                <a:solidFill>
                  <a:schemeClr val="tx1"/>
                </a:solidFill>
              </a:rPr>
              <a:t>Schedule:</a:t>
            </a:r>
            <a:r>
              <a:rPr lang="en-US" sz="2000" i="1" dirty="0">
                <a:solidFill>
                  <a:schemeClr val="tx1"/>
                </a:solidFill>
              </a:rPr>
              <a:t> </a:t>
            </a:r>
            <a:r>
              <a:rPr lang="en-US" sz="1800" i="1" u="sng" dirty="0">
                <a:solidFill>
                  <a:schemeClr val="tx1"/>
                </a:solidFill>
              </a:rPr>
              <a:t>Note:</a:t>
            </a:r>
            <a:r>
              <a:rPr lang="en-US" sz="1800" i="1" dirty="0">
                <a:solidFill>
                  <a:schemeClr val="tx1"/>
                </a:solidFill>
              </a:rPr>
              <a:t> include original (at authorization) &amp; current l operational date, and original &amp; current project completion date. If operational date and/or project completion date has since last update, include prior dates and new dates.</a:t>
            </a:r>
          </a:p>
          <a:p>
            <a:endParaRPr lang="en-US" sz="2000" i="1" dirty="0">
              <a:solidFill>
                <a:schemeClr val="tx1"/>
              </a:solidFill>
            </a:endParaRPr>
          </a:p>
          <a:p>
            <a:endParaRPr lang="en-US" sz="2000" i="1" dirty="0">
              <a:solidFill>
                <a:schemeClr val="tx1"/>
              </a:solidFill>
            </a:endParaRPr>
          </a:p>
          <a:p>
            <a:r>
              <a:rPr lang="en-US" sz="2000" b="1" dirty="0">
                <a:solidFill>
                  <a:schemeClr val="tx1"/>
                </a:solidFill>
              </a:rPr>
              <a:t>Cost: </a:t>
            </a:r>
            <a:r>
              <a:rPr lang="en-US" sz="1800" i="1" u="sng" dirty="0">
                <a:solidFill>
                  <a:schemeClr val="tx1"/>
                </a:solidFill>
              </a:rPr>
              <a:t>Note:</a:t>
            </a:r>
            <a:r>
              <a:rPr lang="en-US" sz="1800" i="1" dirty="0">
                <a:solidFill>
                  <a:schemeClr val="tx1"/>
                </a:solidFill>
              </a:rPr>
              <a:t> include current fully funded cost estimate, certification date, and design maturity associated with cost estimate.  If cost update is ongoing include scheduled completion date. If cost estimate has changed since last meeting, include significant change, reasons for change as well prior and new cost estimate. </a:t>
            </a:r>
            <a:endParaRPr lang="en-US" sz="2000" b="1" dirty="0">
              <a:solidFill>
                <a:schemeClr val="tx1"/>
              </a:solidFill>
            </a:endParaRPr>
          </a:p>
        </p:txBody>
      </p:sp>
      <p:sp>
        <p:nvSpPr>
          <p:cNvPr id="3" name="Title 2">
            <a:extLst>
              <a:ext uri="{FF2B5EF4-FFF2-40B4-BE49-F238E27FC236}">
                <a16:creationId xmlns:a16="http://schemas.microsoft.com/office/drawing/2014/main" id="{8FAC0B18-926D-489C-9CAC-368041B6F910}"/>
              </a:ext>
            </a:extLst>
          </p:cNvPr>
          <p:cNvSpPr>
            <a:spLocks noGrp="1"/>
          </p:cNvSpPr>
          <p:nvPr>
            <p:ph type="title"/>
          </p:nvPr>
        </p:nvSpPr>
        <p:spPr/>
        <p:txBody>
          <a:bodyPr/>
          <a:lstStyle/>
          <a:p>
            <a:r>
              <a:rPr lang="en-US" dirty="0">
                <a:solidFill>
                  <a:schemeClr val="tx1"/>
                </a:solidFill>
              </a:rPr>
              <a:t>[PROJECT NAME]</a:t>
            </a:r>
            <a:r>
              <a:rPr lang="en-US" i="1" dirty="0">
                <a:solidFill>
                  <a:schemeClr val="tx1"/>
                </a:solidFill>
              </a:rPr>
              <a:t> </a:t>
            </a:r>
            <a:r>
              <a:rPr lang="en-US" dirty="0">
                <a:solidFill>
                  <a:schemeClr val="tx1"/>
                </a:solidFill>
              </a:rPr>
              <a:t>- Overview</a:t>
            </a:r>
          </a:p>
        </p:txBody>
      </p:sp>
    </p:spTree>
    <p:extLst>
      <p:ext uri="{BB962C8B-B14F-4D97-AF65-F5344CB8AC3E}">
        <p14:creationId xmlns:p14="http://schemas.microsoft.com/office/powerpoint/2010/main" val="173442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7CC126-947C-4BCA-1498-A3F703A0AD4C}"/>
              </a:ext>
            </a:extLst>
          </p:cNvPr>
          <p:cNvSpPr>
            <a:spLocks noGrp="1"/>
          </p:cNvSpPr>
          <p:nvPr>
            <p:ph sz="quarter" idx="15"/>
          </p:nvPr>
        </p:nvSpPr>
        <p:spPr>
          <a:xfrm>
            <a:off x="8657376" y="1028700"/>
            <a:ext cx="3267924" cy="5600700"/>
          </a:xfrm>
        </p:spPr>
        <p:txBody>
          <a:bodyPr/>
          <a:lstStyle/>
          <a:p>
            <a:r>
              <a:rPr lang="en-US" dirty="0"/>
              <a:t>[Narratives]</a:t>
            </a:r>
          </a:p>
        </p:txBody>
      </p:sp>
      <p:sp>
        <p:nvSpPr>
          <p:cNvPr id="3" name="Footer Placeholder 2">
            <a:extLst>
              <a:ext uri="{FF2B5EF4-FFF2-40B4-BE49-F238E27FC236}">
                <a16:creationId xmlns:a16="http://schemas.microsoft.com/office/drawing/2014/main" id="{FBA0405D-5C83-5C07-7A52-B9114EAD0A46}"/>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2913DB0F-DDDF-6B2A-4DC9-7361A2BD1D26}"/>
              </a:ext>
            </a:extLst>
          </p:cNvPr>
          <p:cNvSpPr>
            <a:spLocks noGrp="1"/>
          </p:cNvSpPr>
          <p:nvPr>
            <p:ph type="title"/>
          </p:nvPr>
        </p:nvSpPr>
        <p:spPr/>
        <p:txBody>
          <a:bodyPr/>
          <a:lstStyle/>
          <a:p>
            <a:r>
              <a:rPr lang="en-US" sz="3200" dirty="0"/>
              <a:t>[program / project name] overview</a:t>
            </a:r>
            <a:endParaRPr lang="en-US" dirty="0"/>
          </a:p>
        </p:txBody>
      </p:sp>
      <p:pic>
        <p:nvPicPr>
          <p:cNvPr id="115" name="Picture 114">
            <a:extLst>
              <a:ext uri="{FF2B5EF4-FFF2-40B4-BE49-F238E27FC236}">
                <a16:creationId xmlns:a16="http://schemas.microsoft.com/office/drawing/2014/main" id="{DB442861-89EC-9311-DAC1-D4D6C59BD181}"/>
              </a:ext>
            </a:extLst>
          </p:cNvPr>
          <p:cNvPicPr>
            <a:picLocks noChangeAspect="1"/>
          </p:cNvPicPr>
          <p:nvPr/>
        </p:nvPicPr>
        <p:blipFill>
          <a:blip r:embed="rId3"/>
          <a:stretch>
            <a:fillRect/>
          </a:stretch>
        </p:blipFill>
        <p:spPr>
          <a:xfrm>
            <a:off x="266700" y="1028700"/>
            <a:ext cx="8297375" cy="5005250"/>
          </a:xfrm>
          <a:prstGeom prst="rect">
            <a:avLst/>
          </a:prstGeom>
        </p:spPr>
      </p:pic>
    </p:spTree>
    <p:extLst>
      <p:ext uri="{BB962C8B-B14F-4D97-AF65-F5344CB8AC3E}">
        <p14:creationId xmlns:p14="http://schemas.microsoft.com/office/powerpoint/2010/main" val="276106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A0405D-5C83-5C07-7A52-B9114EAD0A46}"/>
              </a:ext>
            </a:extLst>
          </p:cNvPr>
          <p:cNvSpPr>
            <a:spLocks noGrp="1"/>
          </p:cNvSpPr>
          <p:nvPr>
            <p:ph type="ftr" sz="quarter" idx="12"/>
          </p:nvPr>
        </p:nvSpPr>
        <p:spPr/>
        <p:txBody>
          <a:bodyPr/>
          <a:lstStyle/>
          <a:p>
            <a:endParaRPr lang="en-US" dirty="0"/>
          </a:p>
        </p:txBody>
      </p:sp>
      <p:sp>
        <p:nvSpPr>
          <p:cNvPr id="4" name="Title 3">
            <a:extLst>
              <a:ext uri="{FF2B5EF4-FFF2-40B4-BE49-F238E27FC236}">
                <a16:creationId xmlns:a16="http://schemas.microsoft.com/office/drawing/2014/main" id="{2913DB0F-DDDF-6B2A-4DC9-7361A2BD1D26}"/>
              </a:ext>
            </a:extLst>
          </p:cNvPr>
          <p:cNvSpPr>
            <a:spLocks noGrp="1"/>
          </p:cNvSpPr>
          <p:nvPr>
            <p:ph type="title"/>
          </p:nvPr>
        </p:nvSpPr>
        <p:spPr/>
        <p:txBody>
          <a:bodyPr/>
          <a:lstStyle/>
          <a:p>
            <a:r>
              <a:rPr lang="en-US" sz="3200" dirty="0"/>
              <a:t>[program / project name] Schedule</a:t>
            </a:r>
            <a:endParaRPr lang="en-US" dirty="0"/>
          </a:p>
        </p:txBody>
      </p:sp>
      <p:sp>
        <p:nvSpPr>
          <p:cNvPr id="8" name="Content Placeholder 4">
            <a:extLst>
              <a:ext uri="{FF2B5EF4-FFF2-40B4-BE49-F238E27FC236}">
                <a16:creationId xmlns:a16="http://schemas.microsoft.com/office/drawing/2014/main" id="{93DECA78-834B-13B2-F9D9-91FA3D80C1D4}"/>
              </a:ext>
            </a:extLst>
          </p:cNvPr>
          <p:cNvSpPr>
            <a:spLocks noGrp="1"/>
          </p:cNvSpPr>
          <p:nvPr>
            <p:ph sz="quarter" idx="10"/>
          </p:nvPr>
        </p:nvSpPr>
        <p:spPr>
          <a:xfrm>
            <a:off x="266700" y="6027218"/>
            <a:ext cx="11762740" cy="545397"/>
          </a:xfrm>
        </p:spPr>
        <p:txBody>
          <a:bodyPr/>
          <a:lstStyle/>
          <a:p>
            <a:r>
              <a:rPr lang="en-US" sz="1100" i="1" dirty="0">
                <a:solidFill>
                  <a:prstClr val="black"/>
                </a:solidFill>
                <a:latin typeface="Calibri" panose="020F0502020204030204"/>
              </a:rPr>
              <a:t>Note: include schedule for remaining work phases to show work progression. At a minimum show all construction contracts award date and construction work (all phases) with start and end dates thru project completion.</a:t>
            </a:r>
            <a:endParaRPr lang="en-US" sz="1100" b="1" dirty="0">
              <a:solidFill>
                <a:prstClr val="black"/>
              </a:solidFill>
              <a:latin typeface="Calibri" panose="020F0502020204030204"/>
            </a:endParaRPr>
          </a:p>
          <a:p>
            <a:endParaRPr lang="en-US" sz="1100" dirty="0"/>
          </a:p>
        </p:txBody>
      </p:sp>
      <p:grpSp>
        <p:nvGrpSpPr>
          <p:cNvPr id="9" name="Group 8">
            <a:extLst>
              <a:ext uri="{FF2B5EF4-FFF2-40B4-BE49-F238E27FC236}">
                <a16:creationId xmlns:a16="http://schemas.microsoft.com/office/drawing/2014/main" id="{2BD09F00-060E-3262-1149-C45A856DEF9C}"/>
              </a:ext>
            </a:extLst>
          </p:cNvPr>
          <p:cNvGrpSpPr/>
          <p:nvPr/>
        </p:nvGrpSpPr>
        <p:grpSpPr>
          <a:xfrm>
            <a:off x="1204680" y="1191238"/>
            <a:ext cx="9503959" cy="4618257"/>
            <a:chOff x="117561" y="1379915"/>
            <a:chExt cx="8531656" cy="4145786"/>
          </a:xfrm>
        </p:grpSpPr>
        <p:sp>
          <p:nvSpPr>
            <p:cNvPr id="10" name="Rectangle 9">
              <a:extLst>
                <a:ext uri="{FF2B5EF4-FFF2-40B4-BE49-F238E27FC236}">
                  <a16:creationId xmlns:a16="http://schemas.microsoft.com/office/drawing/2014/main" id="{0BD6B89B-575E-6B10-AA9A-1B157096DD1D}"/>
                </a:ext>
              </a:extLst>
            </p:cNvPr>
            <p:cNvSpPr/>
            <p:nvPr/>
          </p:nvSpPr>
          <p:spPr>
            <a:xfrm rot="18949682">
              <a:off x="2995121" y="2710802"/>
              <a:ext cx="2476705" cy="923330"/>
            </a:xfrm>
            <a:prstGeom prst="rect">
              <a:avLst/>
            </a:prstGeom>
            <a:noFill/>
          </p:spPr>
          <p:txBody>
            <a:bodyPr wrap="none" lIns="91440" tIns="45720" rIns="91440" bIns="45720">
              <a:spAutoFit/>
            </a:bodyPr>
            <a:lstStyle/>
            <a:p>
              <a:pPr algn="ctr"/>
              <a:r>
                <a:rPr lang="en-US" sz="5400" dirty="0">
                  <a:ln w="0"/>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atin typeface="Calibri" panose="020F0502020204030204" pitchFamily="34" charset="0"/>
                </a:rPr>
                <a:t>SAMPLE</a:t>
              </a:r>
              <a:endParaRPr lang="en-US" sz="5400" dirty="0">
                <a:ln w="0"/>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ndParaRPr>
            </a:p>
          </p:txBody>
        </p:sp>
        <p:pic>
          <p:nvPicPr>
            <p:cNvPr id="11" name="Picture 10">
              <a:extLst>
                <a:ext uri="{FF2B5EF4-FFF2-40B4-BE49-F238E27FC236}">
                  <a16:creationId xmlns:a16="http://schemas.microsoft.com/office/drawing/2014/main" id="{1611C4E7-2B61-AE6A-97D8-69D85BB8ED8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77090" y="1583382"/>
              <a:ext cx="5546548" cy="3568219"/>
            </a:xfrm>
            <a:prstGeom prst="rect">
              <a:avLst/>
            </a:prstGeom>
          </p:spPr>
        </p:pic>
        <p:sp>
          <p:nvSpPr>
            <p:cNvPr id="12" name="Rectangle 11">
              <a:extLst>
                <a:ext uri="{FF2B5EF4-FFF2-40B4-BE49-F238E27FC236}">
                  <a16:creationId xmlns:a16="http://schemas.microsoft.com/office/drawing/2014/main" id="{9C614CB4-6137-F628-B285-A761FF0A2BE1}"/>
                </a:ext>
              </a:extLst>
            </p:cNvPr>
            <p:cNvSpPr/>
            <p:nvPr/>
          </p:nvSpPr>
          <p:spPr>
            <a:xfrm>
              <a:off x="117561" y="4503593"/>
              <a:ext cx="1878085" cy="7387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1591">
                <a:defRPr/>
              </a:pPr>
              <a:endParaRPr lang="en-US" sz="1242" dirty="0">
                <a:solidFill>
                  <a:srgbClr val="83847A"/>
                </a:solidFill>
                <a:latin typeface="Arial"/>
              </a:endParaRPr>
            </a:p>
          </p:txBody>
        </p:sp>
        <p:sp>
          <p:nvSpPr>
            <p:cNvPr id="13" name="Rectangle 12">
              <a:extLst>
                <a:ext uri="{FF2B5EF4-FFF2-40B4-BE49-F238E27FC236}">
                  <a16:creationId xmlns:a16="http://schemas.microsoft.com/office/drawing/2014/main" id="{2BDD7021-38C8-F06F-F8F9-02B8898723C4}"/>
                </a:ext>
              </a:extLst>
            </p:cNvPr>
            <p:cNvSpPr/>
            <p:nvPr/>
          </p:nvSpPr>
          <p:spPr>
            <a:xfrm>
              <a:off x="150632" y="4601999"/>
              <a:ext cx="243761" cy="205455"/>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1591">
                <a:defRPr/>
              </a:pPr>
              <a:endParaRPr lang="en-US" sz="1242" dirty="0">
                <a:solidFill>
                  <a:srgbClr val="83847A"/>
                </a:solidFill>
                <a:latin typeface="Arial"/>
              </a:endParaRPr>
            </a:p>
          </p:txBody>
        </p:sp>
        <p:sp>
          <p:nvSpPr>
            <p:cNvPr id="14" name="Rectangle 13">
              <a:extLst>
                <a:ext uri="{FF2B5EF4-FFF2-40B4-BE49-F238E27FC236}">
                  <a16:creationId xmlns:a16="http://schemas.microsoft.com/office/drawing/2014/main" id="{8B0A4525-1046-84D9-E702-5BC4B8A94AE6}"/>
                </a:ext>
              </a:extLst>
            </p:cNvPr>
            <p:cNvSpPr/>
            <p:nvPr/>
          </p:nvSpPr>
          <p:spPr>
            <a:xfrm>
              <a:off x="150631" y="4934958"/>
              <a:ext cx="243761" cy="205455"/>
            </a:xfrm>
            <a:prstGeom prst="rect">
              <a:avLst/>
            </a:prstGeom>
            <a:solidFill>
              <a:srgbClr val="FF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1591">
                <a:defRPr/>
              </a:pPr>
              <a:endParaRPr lang="en-US" sz="1242" dirty="0">
                <a:solidFill>
                  <a:srgbClr val="83847A"/>
                </a:solidFill>
                <a:latin typeface="Arial"/>
              </a:endParaRPr>
            </a:p>
          </p:txBody>
        </p:sp>
        <p:sp>
          <p:nvSpPr>
            <p:cNvPr id="15" name="TextBox 14">
              <a:extLst>
                <a:ext uri="{FF2B5EF4-FFF2-40B4-BE49-F238E27FC236}">
                  <a16:creationId xmlns:a16="http://schemas.microsoft.com/office/drawing/2014/main" id="{97389F98-35CC-287F-4C41-EE243B1B8B04}"/>
                </a:ext>
              </a:extLst>
            </p:cNvPr>
            <p:cNvSpPr txBox="1"/>
            <p:nvPr/>
          </p:nvSpPr>
          <p:spPr>
            <a:xfrm>
              <a:off x="371002" y="4594557"/>
              <a:ext cx="1738953" cy="629018"/>
            </a:xfrm>
            <a:prstGeom prst="rect">
              <a:avLst/>
            </a:prstGeom>
            <a:noFill/>
          </p:spPr>
          <p:txBody>
            <a:bodyPr wrap="square" rtlCol="0">
              <a:spAutoFit/>
            </a:bodyPr>
            <a:lstStyle/>
            <a:p>
              <a:pPr defTabSz="631591">
                <a:spcBef>
                  <a:spcPts val="1242"/>
                </a:spcBef>
                <a:defRPr/>
              </a:pPr>
              <a:r>
                <a:rPr lang="en-US" sz="829" dirty="0">
                  <a:solidFill>
                    <a:srgbClr val="000000"/>
                  </a:solidFill>
                  <a:latin typeface="Arial"/>
                </a:rPr>
                <a:t>Funded Work</a:t>
              </a:r>
            </a:p>
            <a:p>
              <a:pPr defTabSz="631591">
                <a:spcBef>
                  <a:spcPts val="1242"/>
                </a:spcBef>
                <a:defRPr/>
              </a:pPr>
              <a:r>
                <a:rPr lang="en-US" sz="829" dirty="0">
                  <a:solidFill>
                    <a:srgbClr val="000000"/>
                  </a:solidFill>
                  <a:latin typeface="Arial"/>
                </a:rPr>
                <a:t>Unfunded Work, includes contract, contingency, </a:t>
              </a:r>
              <a:r>
                <a:rPr lang="en-US" sz="829">
                  <a:solidFill>
                    <a:srgbClr val="000000"/>
                  </a:solidFill>
                  <a:latin typeface="Arial"/>
                </a:rPr>
                <a:t>and labor</a:t>
              </a:r>
              <a:endParaRPr lang="en-US" sz="829" dirty="0">
                <a:solidFill>
                  <a:srgbClr val="000000"/>
                </a:solidFill>
                <a:latin typeface="Arial"/>
              </a:endParaRPr>
            </a:p>
          </p:txBody>
        </p:sp>
        <p:sp>
          <p:nvSpPr>
            <p:cNvPr id="16" name="TextBox 15">
              <a:extLst>
                <a:ext uri="{FF2B5EF4-FFF2-40B4-BE49-F238E27FC236}">
                  <a16:creationId xmlns:a16="http://schemas.microsoft.com/office/drawing/2014/main" id="{8444F63B-93C7-2C74-7859-1C4216A8D197}"/>
                </a:ext>
              </a:extLst>
            </p:cNvPr>
            <p:cNvSpPr txBox="1"/>
            <p:nvPr/>
          </p:nvSpPr>
          <p:spPr>
            <a:xfrm>
              <a:off x="6864365" y="1549943"/>
              <a:ext cx="1784852" cy="923330"/>
            </a:xfrm>
            <a:prstGeom prst="rect">
              <a:avLst/>
            </a:prstGeom>
            <a:solidFill>
              <a:schemeClr val="bg1">
                <a:lumMod val="75000"/>
              </a:schemeClr>
            </a:solidFill>
          </p:spPr>
          <p:txBody>
            <a:bodyPr wrap="square" rtlCol="0">
              <a:spAutoFit/>
            </a:bodyPr>
            <a:lstStyle/>
            <a:p>
              <a:pPr algn="ctr" defTabSz="685684">
                <a:defRPr/>
              </a:pPr>
              <a:r>
                <a:rPr lang="en-US" sz="1350" dirty="0">
                  <a:solidFill>
                    <a:srgbClr val="FFFFFF"/>
                  </a:solidFill>
                  <a:latin typeface="Arial"/>
                </a:rPr>
                <a:t>Bars represent period of performance for work described.</a:t>
              </a:r>
            </a:p>
          </p:txBody>
        </p:sp>
        <p:sp>
          <p:nvSpPr>
            <p:cNvPr id="17" name="TextBox 16">
              <a:extLst>
                <a:ext uri="{FF2B5EF4-FFF2-40B4-BE49-F238E27FC236}">
                  <a16:creationId xmlns:a16="http://schemas.microsoft.com/office/drawing/2014/main" id="{A7CFFF21-483C-50FA-5C00-9146F4542A0A}"/>
                </a:ext>
              </a:extLst>
            </p:cNvPr>
            <p:cNvSpPr txBox="1"/>
            <p:nvPr/>
          </p:nvSpPr>
          <p:spPr>
            <a:xfrm>
              <a:off x="1651325" y="5271785"/>
              <a:ext cx="1798803" cy="253916"/>
            </a:xfrm>
            <a:prstGeom prst="rect">
              <a:avLst/>
            </a:prstGeom>
            <a:noFill/>
          </p:spPr>
          <p:txBody>
            <a:bodyPr wrap="square" rtlCol="0">
              <a:spAutoFit/>
            </a:bodyPr>
            <a:lstStyle/>
            <a:p>
              <a:pPr algn="ctr" defTabSz="685684">
                <a:defRPr/>
              </a:pPr>
              <a:r>
                <a:rPr lang="en-US" sz="1050" b="1" dirty="0">
                  <a:solidFill>
                    <a:srgbClr val="FF9933"/>
                  </a:solidFill>
                  <a:latin typeface="Arial"/>
                </a:rPr>
                <a:t>WE ARE HERE</a:t>
              </a:r>
            </a:p>
          </p:txBody>
        </p:sp>
        <p:sp>
          <p:nvSpPr>
            <p:cNvPr id="18" name="Rectangle 17">
              <a:extLst>
                <a:ext uri="{FF2B5EF4-FFF2-40B4-BE49-F238E27FC236}">
                  <a16:creationId xmlns:a16="http://schemas.microsoft.com/office/drawing/2014/main" id="{3F872968-A350-D842-4073-0212ABC7B5E3}"/>
                </a:ext>
              </a:extLst>
            </p:cNvPr>
            <p:cNvSpPr/>
            <p:nvPr/>
          </p:nvSpPr>
          <p:spPr>
            <a:xfrm>
              <a:off x="2342650" y="4594557"/>
              <a:ext cx="144976" cy="5843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684">
                <a:defRPr/>
              </a:pPr>
              <a:endParaRPr lang="en-US" sz="1350" dirty="0">
                <a:solidFill>
                  <a:srgbClr val="83847A"/>
                </a:solidFill>
                <a:latin typeface="Arial"/>
              </a:endParaRPr>
            </a:p>
          </p:txBody>
        </p:sp>
        <p:cxnSp>
          <p:nvCxnSpPr>
            <p:cNvPr id="19" name="Straight Connector 18">
              <a:extLst>
                <a:ext uri="{FF2B5EF4-FFF2-40B4-BE49-F238E27FC236}">
                  <a16:creationId xmlns:a16="http://schemas.microsoft.com/office/drawing/2014/main" id="{5CBE75E1-5337-67B4-7D2D-D75838E4A579}"/>
                </a:ext>
              </a:extLst>
            </p:cNvPr>
            <p:cNvCxnSpPr/>
            <p:nvPr/>
          </p:nvCxnSpPr>
          <p:spPr>
            <a:xfrm flipV="1">
              <a:off x="2549998" y="1568138"/>
              <a:ext cx="5734" cy="37025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9D5CE8-C636-6DF2-84E8-C291DCFB9B09}"/>
                </a:ext>
              </a:extLst>
            </p:cNvPr>
            <p:cNvSpPr txBox="1"/>
            <p:nvPr/>
          </p:nvSpPr>
          <p:spPr>
            <a:xfrm>
              <a:off x="415684" y="2827819"/>
              <a:ext cx="2168641" cy="346249"/>
            </a:xfrm>
            <a:prstGeom prst="rect">
              <a:avLst/>
            </a:prstGeom>
            <a:noFill/>
          </p:spPr>
          <p:txBody>
            <a:bodyPr wrap="square" rtlCol="0">
              <a:spAutoFit/>
            </a:bodyPr>
            <a:lstStyle/>
            <a:p>
              <a:pPr defTabSz="685684">
                <a:defRPr/>
              </a:pPr>
              <a:r>
                <a:rPr lang="en-US" sz="825" dirty="0">
                  <a:solidFill>
                    <a:srgbClr val="000000"/>
                  </a:solidFill>
                  <a:latin typeface="Arial"/>
                </a:rPr>
                <a:t>U/S Wide Wall Monoliths – Phase 3 </a:t>
              </a:r>
              <a:r>
                <a:rPr lang="en-US" sz="825" dirty="0" err="1">
                  <a:solidFill>
                    <a:srgbClr val="000000"/>
                  </a:solidFill>
                  <a:latin typeface="Arial"/>
                </a:rPr>
                <a:t>Opt</a:t>
              </a:r>
              <a:r>
                <a:rPr lang="en-US" sz="825" dirty="0">
                  <a:solidFill>
                    <a:srgbClr val="000000"/>
                  </a:solidFill>
                  <a:latin typeface="Arial"/>
                </a:rPr>
                <a:t> 1A</a:t>
              </a:r>
            </a:p>
          </p:txBody>
        </p:sp>
        <p:sp>
          <p:nvSpPr>
            <p:cNvPr id="21" name="TextBox 20">
              <a:extLst>
                <a:ext uri="{FF2B5EF4-FFF2-40B4-BE49-F238E27FC236}">
                  <a16:creationId xmlns:a16="http://schemas.microsoft.com/office/drawing/2014/main" id="{12C33015-9E3B-3A02-828E-2D461EA83BAB}"/>
                </a:ext>
              </a:extLst>
            </p:cNvPr>
            <p:cNvSpPr txBox="1"/>
            <p:nvPr/>
          </p:nvSpPr>
          <p:spPr>
            <a:xfrm>
              <a:off x="437549" y="3131480"/>
              <a:ext cx="2168641" cy="346249"/>
            </a:xfrm>
            <a:prstGeom prst="rect">
              <a:avLst/>
            </a:prstGeom>
            <a:noFill/>
          </p:spPr>
          <p:txBody>
            <a:bodyPr wrap="square" rtlCol="0">
              <a:spAutoFit/>
            </a:bodyPr>
            <a:lstStyle/>
            <a:p>
              <a:pPr defTabSz="631591">
                <a:defRPr/>
              </a:pPr>
              <a:r>
                <a:rPr lang="en-US" sz="825" dirty="0">
                  <a:solidFill>
                    <a:srgbClr val="000000"/>
                  </a:solidFill>
                  <a:latin typeface="Arial"/>
                </a:rPr>
                <a:t>Chamber Wall Monoliths – Phase 3 </a:t>
              </a:r>
              <a:r>
                <a:rPr lang="en-US" sz="825" dirty="0" err="1">
                  <a:solidFill>
                    <a:srgbClr val="000000"/>
                  </a:solidFill>
                  <a:latin typeface="Arial"/>
                </a:rPr>
                <a:t>Opt</a:t>
              </a:r>
              <a:r>
                <a:rPr lang="en-US" sz="825" dirty="0">
                  <a:solidFill>
                    <a:srgbClr val="000000"/>
                  </a:solidFill>
                  <a:latin typeface="Arial"/>
                </a:rPr>
                <a:t> 1B</a:t>
              </a:r>
            </a:p>
          </p:txBody>
        </p:sp>
        <p:sp>
          <p:nvSpPr>
            <p:cNvPr id="22" name="TextBox 21">
              <a:extLst>
                <a:ext uri="{FF2B5EF4-FFF2-40B4-BE49-F238E27FC236}">
                  <a16:creationId xmlns:a16="http://schemas.microsoft.com/office/drawing/2014/main" id="{7A5DAD00-B0B0-2EC0-D61D-860D9320E8BE}"/>
                </a:ext>
              </a:extLst>
            </p:cNvPr>
            <p:cNvSpPr txBox="1"/>
            <p:nvPr/>
          </p:nvSpPr>
          <p:spPr>
            <a:xfrm>
              <a:off x="337783" y="3414147"/>
              <a:ext cx="2272838" cy="346249"/>
            </a:xfrm>
            <a:prstGeom prst="rect">
              <a:avLst/>
            </a:prstGeom>
            <a:noFill/>
          </p:spPr>
          <p:txBody>
            <a:bodyPr wrap="square" rtlCol="0">
              <a:spAutoFit/>
            </a:bodyPr>
            <a:lstStyle/>
            <a:p>
              <a:pPr defTabSz="631591">
                <a:defRPr/>
              </a:pPr>
              <a:r>
                <a:rPr lang="en-US" sz="825" dirty="0">
                  <a:solidFill>
                    <a:srgbClr val="000000"/>
                  </a:solidFill>
                  <a:latin typeface="Arial"/>
                </a:rPr>
                <a:t>New Pump Well Completion – Phase 3 </a:t>
              </a:r>
              <a:r>
                <a:rPr lang="en-US" sz="825" dirty="0" err="1">
                  <a:solidFill>
                    <a:srgbClr val="000000"/>
                  </a:solidFill>
                  <a:latin typeface="Arial"/>
                </a:rPr>
                <a:t>Opt</a:t>
              </a:r>
              <a:r>
                <a:rPr lang="en-US" sz="825" dirty="0">
                  <a:solidFill>
                    <a:srgbClr val="000000"/>
                  </a:solidFill>
                  <a:latin typeface="Arial"/>
                </a:rPr>
                <a:t> 2</a:t>
              </a:r>
            </a:p>
          </p:txBody>
        </p:sp>
        <p:sp>
          <p:nvSpPr>
            <p:cNvPr id="23" name="TextBox 22">
              <a:extLst>
                <a:ext uri="{FF2B5EF4-FFF2-40B4-BE49-F238E27FC236}">
                  <a16:creationId xmlns:a16="http://schemas.microsoft.com/office/drawing/2014/main" id="{AFC88CEA-D10E-52CA-1605-96A2B00CA7F9}"/>
                </a:ext>
              </a:extLst>
            </p:cNvPr>
            <p:cNvSpPr txBox="1"/>
            <p:nvPr/>
          </p:nvSpPr>
          <p:spPr>
            <a:xfrm>
              <a:off x="1353734" y="3704005"/>
              <a:ext cx="1713592" cy="346249"/>
            </a:xfrm>
            <a:prstGeom prst="rect">
              <a:avLst/>
            </a:prstGeom>
            <a:noFill/>
          </p:spPr>
          <p:txBody>
            <a:bodyPr wrap="square" rtlCol="0">
              <a:spAutoFit/>
            </a:bodyPr>
            <a:lstStyle/>
            <a:p>
              <a:pPr defTabSz="631591">
                <a:defRPr/>
              </a:pPr>
              <a:r>
                <a:rPr lang="en-US" sz="825" dirty="0">
                  <a:solidFill>
                    <a:srgbClr val="000000"/>
                  </a:solidFill>
                  <a:latin typeface="Arial"/>
                </a:rPr>
                <a:t>Lock Operational – Phase 3 </a:t>
              </a:r>
              <a:r>
                <a:rPr lang="en-US" sz="825" dirty="0" err="1">
                  <a:solidFill>
                    <a:srgbClr val="000000"/>
                  </a:solidFill>
                  <a:latin typeface="Arial"/>
                </a:rPr>
                <a:t>Opt</a:t>
              </a:r>
              <a:r>
                <a:rPr lang="en-US" sz="825" dirty="0">
                  <a:solidFill>
                    <a:srgbClr val="000000"/>
                  </a:solidFill>
                  <a:latin typeface="Arial"/>
                </a:rPr>
                <a:t> 3</a:t>
              </a:r>
            </a:p>
          </p:txBody>
        </p:sp>
        <p:sp>
          <p:nvSpPr>
            <p:cNvPr id="24" name="TextBox 23">
              <a:extLst>
                <a:ext uri="{FF2B5EF4-FFF2-40B4-BE49-F238E27FC236}">
                  <a16:creationId xmlns:a16="http://schemas.microsoft.com/office/drawing/2014/main" id="{BA0D4A3D-98FE-03A4-9863-0D485B0C71DC}"/>
                </a:ext>
              </a:extLst>
            </p:cNvPr>
            <p:cNvSpPr txBox="1"/>
            <p:nvPr/>
          </p:nvSpPr>
          <p:spPr>
            <a:xfrm>
              <a:off x="1677037" y="4004692"/>
              <a:ext cx="1861808" cy="219291"/>
            </a:xfrm>
            <a:prstGeom prst="rect">
              <a:avLst/>
            </a:prstGeom>
            <a:noFill/>
          </p:spPr>
          <p:txBody>
            <a:bodyPr wrap="square" rtlCol="0">
              <a:spAutoFit/>
            </a:bodyPr>
            <a:lstStyle/>
            <a:p>
              <a:pPr defTabSz="631591">
                <a:defRPr/>
              </a:pPr>
              <a:r>
                <a:rPr lang="en-US" sz="825" dirty="0">
                  <a:solidFill>
                    <a:srgbClr val="000000"/>
                  </a:solidFill>
                  <a:latin typeface="Arial"/>
                </a:rPr>
                <a:t>Downstream Work – Phase 3 </a:t>
              </a:r>
              <a:r>
                <a:rPr lang="en-US" sz="825" dirty="0" err="1">
                  <a:solidFill>
                    <a:srgbClr val="000000"/>
                  </a:solidFill>
                  <a:latin typeface="Arial"/>
                </a:rPr>
                <a:t>Opt</a:t>
              </a:r>
              <a:r>
                <a:rPr lang="en-US" sz="825" dirty="0">
                  <a:solidFill>
                    <a:srgbClr val="000000"/>
                  </a:solidFill>
                  <a:latin typeface="Arial"/>
                </a:rPr>
                <a:t> 4</a:t>
              </a:r>
            </a:p>
          </p:txBody>
        </p:sp>
        <p:sp>
          <p:nvSpPr>
            <p:cNvPr id="25" name="TextBox 24">
              <a:extLst>
                <a:ext uri="{FF2B5EF4-FFF2-40B4-BE49-F238E27FC236}">
                  <a16:creationId xmlns:a16="http://schemas.microsoft.com/office/drawing/2014/main" id="{1E2AE8D5-FB84-9FC9-AA42-DCC6A944ED08}"/>
                </a:ext>
              </a:extLst>
            </p:cNvPr>
            <p:cNvSpPr txBox="1"/>
            <p:nvPr/>
          </p:nvSpPr>
          <p:spPr>
            <a:xfrm>
              <a:off x="1729209" y="4572438"/>
              <a:ext cx="1753960" cy="346249"/>
            </a:xfrm>
            <a:prstGeom prst="rect">
              <a:avLst/>
            </a:prstGeom>
            <a:noFill/>
          </p:spPr>
          <p:txBody>
            <a:bodyPr wrap="square" rtlCol="0">
              <a:spAutoFit/>
            </a:bodyPr>
            <a:lstStyle/>
            <a:p>
              <a:pPr defTabSz="631591">
                <a:defRPr/>
              </a:pPr>
              <a:r>
                <a:rPr lang="en-US" sz="825" dirty="0">
                  <a:solidFill>
                    <a:srgbClr val="000000"/>
                  </a:solidFill>
                  <a:latin typeface="Arial"/>
                </a:rPr>
                <a:t>D/S Ship Arrestor – Phase 3 </a:t>
              </a:r>
              <a:r>
                <a:rPr lang="en-US" sz="825" dirty="0" err="1">
                  <a:solidFill>
                    <a:srgbClr val="000000"/>
                  </a:solidFill>
                  <a:latin typeface="Arial"/>
                </a:rPr>
                <a:t>Opt</a:t>
              </a:r>
              <a:r>
                <a:rPr lang="en-US" sz="825" dirty="0">
                  <a:solidFill>
                    <a:srgbClr val="000000"/>
                  </a:solidFill>
                  <a:latin typeface="Arial"/>
                </a:rPr>
                <a:t> 6</a:t>
              </a:r>
            </a:p>
          </p:txBody>
        </p:sp>
        <p:sp>
          <p:nvSpPr>
            <p:cNvPr id="26" name="TextBox 25">
              <a:extLst>
                <a:ext uri="{FF2B5EF4-FFF2-40B4-BE49-F238E27FC236}">
                  <a16:creationId xmlns:a16="http://schemas.microsoft.com/office/drawing/2014/main" id="{938D4061-A7D8-5A75-BCB3-D55F8A274C6A}"/>
                </a:ext>
              </a:extLst>
            </p:cNvPr>
            <p:cNvSpPr txBox="1"/>
            <p:nvPr/>
          </p:nvSpPr>
          <p:spPr>
            <a:xfrm>
              <a:off x="1590496" y="4294550"/>
              <a:ext cx="1941633" cy="219291"/>
            </a:xfrm>
            <a:prstGeom prst="rect">
              <a:avLst/>
            </a:prstGeom>
            <a:noFill/>
          </p:spPr>
          <p:txBody>
            <a:bodyPr wrap="square" rtlCol="0">
              <a:spAutoFit/>
            </a:bodyPr>
            <a:lstStyle/>
            <a:p>
              <a:pPr defTabSz="631591">
                <a:defRPr/>
              </a:pPr>
              <a:r>
                <a:rPr lang="en-US" sz="825" dirty="0">
                  <a:solidFill>
                    <a:srgbClr val="000000"/>
                  </a:solidFill>
                  <a:latin typeface="Arial"/>
                </a:rPr>
                <a:t>Hands Free Mooring – Phase 3 </a:t>
              </a:r>
              <a:r>
                <a:rPr lang="en-US" sz="825" dirty="0" err="1">
                  <a:solidFill>
                    <a:srgbClr val="000000"/>
                  </a:solidFill>
                  <a:latin typeface="Arial"/>
                </a:rPr>
                <a:t>Opt</a:t>
              </a:r>
              <a:r>
                <a:rPr lang="en-US" sz="825" dirty="0">
                  <a:solidFill>
                    <a:srgbClr val="000000"/>
                  </a:solidFill>
                  <a:latin typeface="Arial"/>
                </a:rPr>
                <a:t> 5</a:t>
              </a:r>
            </a:p>
          </p:txBody>
        </p:sp>
        <p:sp>
          <p:nvSpPr>
            <p:cNvPr id="27" name="TextBox 26">
              <a:extLst>
                <a:ext uri="{FF2B5EF4-FFF2-40B4-BE49-F238E27FC236}">
                  <a16:creationId xmlns:a16="http://schemas.microsoft.com/office/drawing/2014/main" id="{9D7D99BC-CF95-C8E7-4DDB-2D4C15468248}"/>
                </a:ext>
              </a:extLst>
            </p:cNvPr>
            <p:cNvSpPr txBox="1"/>
            <p:nvPr/>
          </p:nvSpPr>
          <p:spPr>
            <a:xfrm>
              <a:off x="2693544" y="4876177"/>
              <a:ext cx="1158901" cy="346249"/>
            </a:xfrm>
            <a:prstGeom prst="rect">
              <a:avLst/>
            </a:prstGeom>
            <a:noFill/>
          </p:spPr>
          <p:txBody>
            <a:bodyPr wrap="square" rtlCol="0">
              <a:spAutoFit/>
            </a:bodyPr>
            <a:lstStyle/>
            <a:p>
              <a:pPr defTabSz="685684">
                <a:defRPr/>
              </a:pPr>
              <a:r>
                <a:rPr lang="en-US" sz="825" dirty="0">
                  <a:solidFill>
                    <a:srgbClr val="000000"/>
                  </a:solidFill>
                  <a:latin typeface="Arial" panose="020B0604020202020204" pitchFamily="34" charset="0"/>
                  <a:cs typeface="Arial" panose="020B0604020202020204" pitchFamily="34" charset="0"/>
                </a:rPr>
                <a:t>Remaining Labor</a:t>
              </a:r>
              <a:r>
                <a:rPr lang="en-US" sz="825" dirty="0">
                  <a:solidFill>
                    <a:srgbClr val="000000"/>
                  </a:solidFill>
                  <a:latin typeface="Arial"/>
                </a:rPr>
                <a:t> </a:t>
              </a:r>
            </a:p>
            <a:p>
              <a:pPr defTabSz="685684">
                <a:defRPr/>
              </a:pPr>
              <a:endParaRPr lang="en-US" sz="825" dirty="0">
                <a:solidFill>
                  <a:srgbClr val="000000"/>
                </a:solidFill>
                <a:latin typeface="Arial"/>
              </a:endParaRPr>
            </a:p>
          </p:txBody>
        </p:sp>
        <p:sp>
          <p:nvSpPr>
            <p:cNvPr id="28" name="TextBox 27">
              <a:extLst>
                <a:ext uri="{FF2B5EF4-FFF2-40B4-BE49-F238E27FC236}">
                  <a16:creationId xmlns:a16="http://schemas.microsoft.com/office/drawing/2014/main" id="{86CBB4E0-8B7A-2D2A-6E46-0DF2E689EABF}"/>
                </a:ext>
              </a:extLst>
            </p:cNvPr>
            <p:cNvSpPr txBox="1"/>
            <p:nvPr/>
          </p:nvSpPr>
          <p:spPr>
            <a:xfrm>
              <a:off x="4898871" y="2522845"/>
              <a:ext cx="1677413" cy="346249"/>
            </a:xfrm>
            <a:prstGeom prst="rect">
              <a:avLst/>
            </a:prstGeom>
            <a:noFill/>
          </p:spPr>
          <p:txBody>
            <a:bodyPr wrap="square" rtlCol="0">
              <a:spAutoFit/>
            </a:bodyPr>
            <a:lstStyle/>
            <a:p>
              <a:pPr defTabSz="685684">
                <a:defRPr/>
              </a:pPr>
              <a:r>
                <a:rPr lang="en-US" sz="825" dirty="0">
                  <a:solidFill>
                    <a:srgbClr val="000000"/>
                  </a:solidFill>
                  <a:latin typeface="Arial"/>
                </a:rPr>
                <a:t>New Third Lock – Phase 3 Base</a:t>
              </a:r>
            </a:p>
          </p:txBody>
        </p:sp>
        <p:sp>
          <p:nvSpPr>
            <p:cNvPr id="29" name="TextBox 28">
              <a:extLst>
                <a:ext uri="{FF2B5EF4-FFF2-40B4-BE49-F238E27FC236}">
                  <a16:creationId xmlns:a16="http://schemas.microsoft.com/office/drawing/2014/main" id="{2400712B-D5AE-C75C-046F-EBBF3C53084B}"/>
                </a:ext>
              </a:extLst>
            </p:cNvPr>
            <p:cNvSpPr txBox="1"/>
            <p:nvPr/>
          </p:nvSpPr>
          <p:spPr>
            <a:xfrm>
              <a:off x="3166585" y="1929538"/>
              <a:ext cx="1986656" cy="219291"/>
            </a:xfrm>
            <a:prstGeom prst="rect">
              <a:avLst/>
            </a:prstGeom>
            <a:noFill/>
          </p:spPr>
          <p:txBody>
            <a:bodyPr wrap="square" rtlCol="0">
              <a:spAutoFit/>
            </a:bodyPr>
            <a:lstStyle/>
            <a:p>
              <a:pPr defTabSz="685684">
                <a:defRPr/>
              </a:pPr>
              <a:r>
                <a:rPr lang="en-US" sz="825" dirty="0">
                  <a:solidFill>
                    <a:srgbClr val="000000"/>
                  </a:solidFill>
                  <a:latin typeface="Arial"/>
                </a:rPr>
                <a:t>Upper Approach Wall – Phase 2 Base</a:t>
              </a:r>
            </a:p>
          </p:txBody>
        </p:sp>
        <p:sp>
          <p:nvSpPr>
            <p:cNvPr id="30" name="TextBox 29">
              <a:extLst>
                <a:ext uri="{FF2B5EF4-FFF2-40B4-BE49-F238E27FC236}">
                  <a16:creationId xmlns:a16="http://schemas.microsoft.com/office/drawing/2014/main" id="{5880FA51-96D7-3A88-C818-936AB25E9B63}"/>
                </a:ext>
              </a:extLst>
            </p:cNvPr>
            <p:cNvSpPr txBox="1"/>
            <p:nvPr/>
          </p:nvSpPr>
          <p:spPr>
            <a:xfrm>
              <a:off x="2378431" y="1631377"/>
              <a:ext cx="2584318" cy="219291"/>
            </a:xfrm>
            <a:prstGeom prst="rect">
              <a:avLst/>
            </a:prstGeom>
            <a:noFill/>
          </p:spPr>
          <p:txBody>
            <a:bodyPr wrap="square" rtlCol="0">
              <a:spAutoFit/>
            </a:bodyPr>
            <a:lstStyle/>
            <a:p>
              <a:pPr defTabSz="685684">
                <a:defRPr/>
              </a:pPr>
              <a:r>
                <a:rPr lang="en-US" sz="825" dirty="0">
                  <a:solidFill>
                    <a:srgbClr val="000000"/>
                  </a:solidFill>
                  <a:latin typeface="Arial"/>
                </a:rPr>
                <a:t>Upper Channel Deepening– Phase 1 Base</a:t>
              </a:r>
            </a:p>
          </p:txBody>
        </p:sp>
        <p:sp>
          <p:nvSpPr>
            <p:cNvPr id="31" name="TextBox 30">
              <a:extLst>
                <a:ext uri="{FF2B5EF4-FFF2-40B4-BE49-F238E27FC236}">
                  <a16:creationId xmlns:a16="http://schemas.microsoft.com/office/drawing/2014/main" id="{DF1C691D-218E-F227-9B9C-239DF52E0ABE}"/>
                </a:ext>
              </a:extLst>
            </p:cNvPr>
            <p:cNvSpPr txBox="1"/>
            <p:nvPr/>
          </p:nvSpPr>
          <p:spPr>
            <a:xfrm>
              <a:off x="813682" y="2235370"/>
              <a:ext cx="2027173" cy="346249"/>
            </a:xfrm>
            <a:prstGeom prst="rect">
              <a:avLst/>
            </a:prstGeom>
            <a:noFill/>
          </p:spPr>
          <p:txBody>
            <a:bodyPr wrap="square" rtlCol="0">
              <a:spAutoFit/>
            </a:bodyPr>
            <a:lstStyle/>
            <a:p>
              <a:pPr defTabSz="685684">
                <a:defRPr/>
              </a:pPr>
              <a:r>
                <a:rPr lang="en-US" sz="825" dirty="0">
                  <a:solidFill>
                    <a:srgbClr val="000000"/>
                  </a:solidFill>
                  <a:latin typeface="Arial"/>
                </a:rPr>
                <a:t>Upper Approach Wall – Phase 2 Options</a:t>
              </a:r>
            </a:p>
          </p:txBody>
        </p:sp>
        <p:sp>
          <p:nvSpPr>
            <p:cNvPr id="32" name="TextBox 31">
              <a:extLst>
                <a:ext uri="{FF2B5EF4-FFF2-40B4-BE49-F238E27FC236}">
                  <a16:creationId xmlns:a16="http://schemas.microsoft.com/office/drawing/2014/main" id="{CFFC0BDD-07BA-0506-21F4-746C6ECE5759}"/>
                </a:ext>
              </a:extLst>
            </p:cNvPr>
            <p:cNvSpPr txBox="1"/>
            <p:nvPr/>
          </p:nvSpPr>
          <p:spPr>
            <a:xfrm>
              <a:off x="1167871" y="1386427"/>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FY20</a:t>
              </a:r>
            </a:p>
          </p:txBody>
        </p:sp>
        <p:sp>
          <p:nvSpPr>
            <p:cNvPr id="33" name="TextBox 32">
              <a:extLst>
                <a:ext uri="{FF2B5EF4-FFF2-40B4-BE49-F238E27FC236}">
                  <a16:creationId xmlns:a16="http://schemas.microsoft.com/office/drawing/2014/main" id="{422E8264-F65E-2E03-C186-674D09DFB719}"/>
                </a:ext>
              </a:extLst>
            </p:cNvPr>
            <p:cNvSpPr txBox="1"/>
            <p:nvPr/>
          </p:nvSpPr>
          <p:spPr>
            <a:xfrm>
              <a:off x="1572726" y="1388218"/>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FY21</a:t>
              </a:r>
            </a:p>
          </p:txBody>
        </p:sp>
        <p:sp>
          <p:nvSpPr>
            <p:cNvPr id="34" name="TextBox 33">
              <a:extLst>
                <a:ext uri="{FF2B5EF4-FFF2-40B4-BE49-F238E27FC236}">
                  <a16:creationId xmlns:a16="http://schemas.microsoft.com/office/drawing/2014/main" id="{88FEC25D-220A-6E3E-EF5F-B985B243CF72}"/>
                </a:ext>
              </a:extLst>
            </p:cNvPr>
            <p:cNvSpPr txBox="1"/>
            <p:nvPr/>
          </p:nvSpPr>
          <p:spPr>
            <a:xfrm>
              <a:off x="1994576" y="1389782"/>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FY22</a:t>
              </a:r>
            </a:p>
          </p:txBody>
        </p:sp>
        <p:sp>
          <p:nvSpPr>
            <p:cNvPr id="35" name="TextBox 34">
              <a:extLst>
                <a:ext uri="{FF2B5EF4-FFF2-40B4-BE49-F238E27FC236}">
                  <a16:creationId xmlns:a16="http://schemas.microsoft.com/office/drawing/2014/main" id="{6957E9EB-B165-C4AA-3088-0986991D713C}"/>
                </a:ext>
              </a:extLst>
            </p:cNvPr>
            <p:cNvSpPr txBox="1"/>
            <p:nvPr/>
          </p:nvSpPr>
          <p:spPr>
            <a:xfrm>
              <a:off x="2403034" y="1387741"/>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FY23</a:t>
              </a:r>
            </a:p>
          </p:txBody>
        </p:sp>
        <p:sp>
          <p:nvSpPr>
            <p:cNvPr id="36" name="TextBox 35">
              <a:extLst>
                <a:ext uri="{FF2B5EF4-FFF2-40B4-BE49-F238E27FC236}">
                  <a16:creationId xmlns:a16="http://schemas.microsoft.com/office/drawing/2014/main" id="{7413B068-62D3-690D-AA1E-7ED2C963EFA8}"/>
                </a:ext>
              </a:extLst>
            </p:cNvPr>
            <p:cNvSpPr txBox="1"/>
            <p:nvPr/>
          </p:nvSpPr>
          <p:spPr>
            <a:xfrm>
              <a:off x="2835683" y="1387741"/>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FY24</a:t>
              </a:r>
            </a:p>
          </p:txBody>
        </p:sp>
        <p:sp>
          <p:nvSpPr>
            <p:cNvPr id="37" name="TextBox 36">
              <a:extLst>
                <a:ext uri="{FF2B5EF4-FFF2-40B4-BE49-F238E27FC236}">
                  <a16:creationId xmlns:a16="http://schemas.microsoft.com/office/drawing/2014/main" id="{954140E9-B928-457A-ECF8-22C82316E7A0}"/>
                </a:ext>
              </a:extLst>
            </p:cNvPr>
            <p:cNvSpPr txBox="1"/>
            <p:nvPr/>
          </p:nvSpPr>
          <p:spPr>
            <a:xfrm>
              <a:off x="3277516" y="1386364"/>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FY25</a:t>
              </a:r>
            </a:p>
          </p:txBody>
        </p:sp>
        <p:sp>
          <p:nvSpPr>
            <p:cNvPr id="38" name="TextBox 37">
              <a:extLst>
                <a:ext uri="{FF2B5EF4-FFF2-40B4-BE49-F238E27FC236}">
                  <a16:creationId xmlns:a16="http://schemas.microsoft.com/office/drawing/2014/main" id="{785DB077-06B0-8A81-DD5E-469C4502D296}"/>
                </a:ext>
              </a:extLst>
            </p:cNvPr>
            <p:cNvSpPr txBox="1"/>
            <p:nvPr/>
          </p:nvSpPr>
          <p:spPr>
            <a:xfrm>
              <a:off x="3681990" y="1384588"/>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FY26</a:t>
              </a:r>
            </a:p>
          </p:txBody>
        </p:sp>
        <p:sp>
          <p:nvSpPr>
            <p:cNvPr id="39" name="TextBox 38">
              <a:extLst>
                <a:ext uri="{FF2B5EF4-FFF2-40B4-BE49-F238E27FC236}">
                  <a16:creationId xmlns:a16="http://schemas.microsoft.com/office/drawing/2014/main" id="{A27047E1-90EF-D0F7-AA37-46A446CF59AC}"/>
                </a:ext>
              </a:extLst>
            </p:cNvPr>
            <p:cNvSpPr txBox="1"/>
            <p:nvPr/>
          </p:nvSpPr>
          <p:spPr>
            <a:xfrm>
              <a:off x="4113823" y="1385117"/>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FY27</a:t>
              </a:r>
            </a:p>
          </p:txBody>
        </p:sp>
        <p:sp>
          <p:nvSpPr>
            <p:cNvPr id="40" name="TextBox 39">
              <a:extLst>
                <a:ext uri="{FF2B5EF4-FFF2-40B4-BE49-F238E27FC236}">
                  <a16:creationId xmlns:a16="http://schemas.microsoft.com/office/drawing/2014/main" id="{48F99FFB-BB41-59A5-5F56-1BD51E3B9389}"/>
                </a:ext>
              </a:extLst>
            </p:cNvPr>
            <p:cNvSpPr txBox="1"/>
            <p:nvPr/>
          </p:nvSpPr>
          <p:spPr>
            <a:xfrm>
              <a:off x="4519959" y="1387741"/>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FY28</a:t>
              </a:r>
            </a:p>
          </p:txBody>
        </p:sp>
        <p:sp>
          <p:nvSpPr>
            <p:cNvPr id="41" name="TextBox 40">
              <a:extLst>
                <a:ext uri="{FF2B5EF4-FFF2-40B4-BE49-F238E27FC236}">
                  <a16:creationId xmlns:a16="http://schemas.microsoft.com/office/drawing/2014/main" id="{DA26CBCC-CF3B-1005-BB95-E5529A3CFC1E}"/>
                </a:ext>
              </a:extLst>
            </p:cNvPr>
            <p:cNvSpPr txBox="1"/>
            <p:nvPr/>
          </p:nvSpPr>
          <p:spPr>
            <a:xfrm>
              <a:off x="4929623" y="1391824"/>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FY29</a:t>
              </a:r>
            </a:p>
          </p:txBody>
        </p:sp>
        <p:sp>
          <p:nvSpPr>
            <p:cNvPr id="42" name="TextBox 41">
              <a:extLst>
                <a:ext uri="{FF2B5EF4-FFF2-40B4-BE49-F238E27FC236}">
                  <a16:creationId xmlns:a16="http://schemas.microsoft.com/office/drawing/2014/main" id="{3302A18E-F268-7EBC-1034-D0119531D3A5}"/>
                </a:ext>
              </a:extLst>
            </p:cNvPr>
            <p:cNvSpPr txBox="1"/>
            <p:nvPr/>
          </p:nvSpPr>
          <p:spPr>
            <a:xfrm>
              <a:off x="5361456" y="1379915"/>
              <a:ext cx="379159" cy="184666"/>
            </a:xfrm>
            <a:prstGeom prst="rect">
              <a:avLst/>
            </a:prstGeom>
            <a:noFill/>
          </p:spPr>
          <p:txBody>
            <a:bodyPr wrap="square" rtlCol="0">
              <a:spAutoFit/>
            </a:bodyPr>
            <a:lstStyle/>
            <a:p>
              <a:pPr algn="ctr" defTabSz="685684">
                <a:defRPr/>
              </a:pPr>
              <a:r>
                <a:rPr lang="en-US" sz="600" dirty="0">
                  <a:solidFill>
                    <a:srgbClr val="000000"/>
                  </a:solidFill>
                  <a:latin typeface="Arial"/>
                </a:rPr>
                <a:t>FY30</a:t>
              </a:r>
            </a:p>
          </p:txBody>
        </p:sp>
      </p:grpSp>
    </p:spTree>
    <p:extLst>
      <p:ext uri="{BB962C8B-B14F-4D97-AF65-F5344CB8AC3E}">
        <p14:creationId xmlns:p14="http://schemas.microsoft.com/office/powerpoint/2010/main" val="65167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3E581A-3641-C502-DA79-1FB36BB337FC}"/>
              </a:ext>
            </a:extLst>
          </p:cNvPr>
          <p:cNvSpPr>
            <a:spLocks noGrp="1"/>
          </p:cNvSpPr>
          <p:nvPr>
            <p:ph type="ftr" sz="quarter" idx="12"/>
          </p:nvPr>
        </p:nvSpPr>
        <p:spPr/>
        <p:txBody>
          <a:bodyPr/>
          <a:lstStyle/>
          <a:p>
            <a:endParaRPr lang="en-US" dirty="0"/>
          </a:p>
        </p:txBody>
      </p:sp>
      <p:sp>
        <p:nvSpPr>
          <p:cNvPr id="4" name="Title 3">
            <a:extLst>
              <a:ext uri="{FF2B5EF4-FFF2-40B4-BE49-F238E27FC236}">
                <a16:creationId xmlns:a16="http://schemas.microsoft.com/office/drawing/2014/main" id="{056D7B8D-F89A-21BE-8278-9701E7A908F4}"/>
              </a:ext>
            </a:extLst>
          </p:cNvPr>
          <p:cNvSpPr>
            <a:spLocks noGrp="1"/>
          </p:cNvSpPr>
          <p:nvPr>
            <p:ph type="title"/>
          </p:nvPr>
        </p:nvSpPr>
        <p:spPr/>
        <p:txBody>
          <a:bodyPr/>
          <a:lstStyle/>
          <a:p>
            <a:r>
              <a:rPr lang="en-US" dirty="0"/>
              <a:t>Progress photos</a:t>
            </a:r>
          </a:p>
        </p:txBody>
      </p:sp>
      <p:sp>
        <p:nvSpPr>
          <p:cNvPr id="5" name="Content Placeholder 1">
            <a:extLst>
              <a:ext uri="{FF2B5EF4-FFF2-40B4-BE49-F238E27FC236}">
                <a16:creationId xmlns:a16="http://schemas.microsoft.com/office/drawing/2014/main" id="{10064347-07C2-4F1B-2FFF-44F89580809C}"/>
              </a:ext>
            </a:extLst>
          </p:cNvPr>
          <p:cNvSpPr txBox="1">
            <a:spLocks/>
          </p:cNvSpPr>
          <p:nvPr/>
        </p:nvSpPr>
        <p:spPr>
          <a:xfrm>
            <a:off x="266700" y="5834379"/>
            <a:ext cx="11658600" cy="328296"/>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lgn="ctr"/>
            <a:r>
              <a:rPr lang="en-US" b="1" dirty="0">
                <a:solidFill>
                  <a:schemeClr val="tx1"/>
                </a:solidFill>
              </a:rPr>
              <a:t>1.</a:t>
            </a:r>
            <a:r>
              <a:rPr lang="en-US" dirty="0">
                <a:solidFill>
                  <a:schemeClr val="tx1"/>
                </a:solidFill>
              </a:rPr>
              <a:t>  Upper Pier Build-out (Nos. 1-6)   </a:t>
            </a:r>
            <a:r>
              <a:rPr lang="en-US" b="1" dirty="0">
                <a:solidFill>
                  <a:schemeClr val="tx1"/>
                </a:solidFill>
              </a:rPr>
              <a:t>2.</a:t>
            </a:r>
            <a:r>
              <a:rPr lang="en-US" dirty="0">
                <a:solidFill>
                  <a:schemeClr val="tx1"/>
                </a:solidFill>
              </a:rPr>
              <a:t> Dredging Boat Harbor   </a:t>
            </a:r>
            <a:r>
              <a:rPr lang="en-US" b="1" dirty="0">
                <a:solidFill>
                  <a:schemeClr val="tx1"/>
                </a:solidFill>
              </a:rPr>
              <a:t>3.  </a:t>
            </a:r>
            <a:r>
              <a:rPr lang="en-US" dirty="0">
                <a:solidFill>
                  <a:schemeClr val="tx1"/>
                </a:solidFill>
              </a:rPr>
              <a:t>Deploying Diver </a:t>
            </a:r>
          </a:p>
          <a:p>
            <a:pPr marL="342900" indent="-342900" algn="ctr"/>
            <a:r>
              <a:rPr lang="en-US" b="1" dirty="0">
                <a:solidFill>
                  <a:schemeClr val="tx1"/>
                </a:solidFill>
              </a:rPr>
              <a:t>4. </a:t>
            </a:r>
            <a:r>
              <a:rPr lang="en-US" dirty="0">
                <a:solidFill>
                  <a:schemeClr val="tx1"/>
                </a:solidFill>
              </a:rPr>
              <a:t>TG-1 installation  </a:t>
            </a:r>
            <a:r>
              <a:rPr lang="en-US" b="1" dirty="0">
                <a:solidFill>
                  <a:schemeClr val="tx1"/>
                </a:solidFill>
              </a:rPr>
              <a:t>5.</a:t>
            </a:r>
            <a:r>
              <a:rPr lang="en-US" dirty="0">
                <a:solidFill>
                  <a:schemeClr val="tx1"/>
                </a:solidFill>
              </a:rPr>
              <a:t> NP-2 </a:t>
            </a:r>
            <a:r>
              <a:rPr lang="en-US" dirty="0"/>
              <a:t>Placement</a:t>
            </a:r>
            <a:r>
              <a:rPr lang="en-US" dirty="0">
                <a:solidFill>
                  <a:schemeClr val="tx1"/>
                </a:solidFill>
              </a:rPr>
              <a:t>   </a:t>
            </a:r>
            <a:r>
              <a:rPr lang="en-US" b="1" dirty="0">
                <a:solidFill>
                  <a:schemeClr val="tx1"/>
                </a:solidFill>
              </a:rPr>
              <a:t>6.</a:t>
            </a:r>
            <a:r>
              <a:rPr lang="en-US" dirty="0">
                <a:solidFill>
                  <a:schemeClr val="tx1"/>
                </a:solidFill>
              </a:rPr>
              <a:t> NP-2 </a:t>
            </a:r>
            <a:r>
              <a:rPr lang="en-US" dirty="0" err="1">
                <a:solidFill>
                  <a:schemeClr val="tx1"/>
                </a:solidFill>
              </a:rPr>
              <a:t>Tremie</a:t>
            </a:r>
            <a:r>
              <a:rPr lang="en-US" dirty="0">
                <a:solidFill>
                  <a:schemeClr val="tx1"/>
                </a:solidFill>
              </a:rPr>
              <a:t> Placement </a:t>
            </a:r>
          </a:p>
          <a:p>
            <a:endParaRPr lang="en-US" dirty="0"/>
          </a:p>
        </p:txBody>
      </p:sp>
      <p:pic>
        <p:nvPicPr>
          <p:cNvPr id="6" name="Picture 5" descr="C:\Users\h2odxcmo\Pictures\Monthly Photos\November 2014\JPEG LAND\Land_11-21-14_059.JPG">
            <a:extLst>
              <a:ext uri="{FF2B5EF4-FFF2-40B4-BE49-F238E27FC236}">
                <a16:creationId xmlns:a16="http://schemas.microsoft.com/office/drawing/2014/main" id="{E56F1402-AC66-CB06-288E-C4B1350AA062}"/>
              </a:ext>
            </a:extLst>
          </p:cNvPr>
          <p:cNvPicPr>
            <a:picLocks noChangeAspect="1" noChangeArrowheads="1"/>
          </p:cNvPicPr>
          <p:nvPr/>
        </p:nvPicPr>
        <p:blipFill>
          <a:blip r:embed="rId3" cstate="print"/>
          <a:srcRect/>
          <a:stretch>
            <a:fillRect/>
          </a:stretch>
        </p:blipFill>
        <p:spPr bwMode="auto">
          <a:xfrm>
            <a:off x="1252767" y="3548379"/>
            <a:ext cx="2743200" cy="2286000"/>
          </a:xfrm>
          <a:prstGeom prst="rect">
            <a:avLst/>
          </a:prstGeom>
          <a:noFill/>
        </p:spPr>
      </p:pic>
      <p:pic>
        <p:nvPicPr>
          <p:cNvPr id="7" name="Picture 6" descr="C:\Users\h2odxcmo\AppData\Local\Microsoft\Windows\Temporary Internet Files\Content.Outlook\6OKQR8E9\Mono 1 last of the tremie placement .jpg">
            <a:extLst>
              <a:ext uri="{FF2B5EF4-FFF2-40B4-BE49-F238E27FC236}">
                <a16:creationId xmlns:a16="http://schemas.microsoft.com/office/drawing/2014/main" id="{B37160BA-90FE-6386-224F-D60AF537F250}"/>
              </a:ext>
            </a:extLst>
          </p:cNvPr>
          <p:cNvPicPr>
            <a:picLocks noChangeAspect="1" noChangeArrowheads="1"/>
          </p:cNvPicPr>
          <p:nvPr/>
        </p:nvPicPr>
        <p:blipFill>
          <a:blip r:embed="rId4" cstate="print"/>
          <a:srcRect/>
          <a:stretch>
            <a:fillRect/>
          </a:stretch>
        </p:blipFill>
        <p:spPr bwMode="auto">
          <a:xfrm>
            <a:off x="7501167" y="3548379"/>
            <a:ext cx="2743200" cy="2286000"/>
          </a:xfrm>
          <a:prstGeom prst="rect">
            <a:avLst/>
          </a:prstGeom>
          <a:noFill/>
        </p:spPr>
      </p:pic>
      <p:pic>
        <p:nvPicPr>
          <p:cNvPr id="8" name="Picture 4" descr="C:\Users\h2odxcmo\Pictures\Boat Harbor\Dredge Project\Boat Harbor dredging.jpg">
            <a:extLst>
              <a:ext uri="{FF2B5EF4-FFF2-40B4-BE49-F238E27FC236}">
                <a16:creationId xmlns:a16="http://schemas.microsoft.com/office/drawing/2014/main" id="{DF2B593D-0CB1-514B-32F4-F77BC43E07FE}"/>
              </a:ext>
            </a:extLst>
          </p:cNvPr>
          <p:cNvPicPr>
            <a:picLocks noChangeAspect="1" noChangeArrowheads="1"/>
          </p:cNvPicPr>
          <p:nvPr/>
        </p:nvPicPr>
        <p:blipFill>
          <a:blip r:embed="rId5" cstate="print"/>
          <a:srcRect/>
          <a:stretch>
            <a:fillRect/>
          </a:stretch>
        </p:blipFill>
        <p:spPr bwMode="auto">
          <a:xfrm>
            <a:off x="4376968" y="957579"/>
            <a:ext cx="2743199" cy="2286000"/>
          </a:xfrm>
          <a:prstGeom prst="rect">
            <a:avLst/>
          </a:prstGeom>
          <a:noFill/>
        </p:spPr>
      </p:pic>
      <p:pic>
        <p:nvPicPr>
          <p:cNvPr id="9" name="Picture 3" descr="C:\Users\h2odxcmo\Pictures\Monthly Photos\January 2015\Marine JPEG\Marine JPEG\Marine_01-28-15_349.JPG">
            <a:extLst>
              <a:ext uri="{FF2B5EF4-FFF2-40B4-BE49-F238E27FC236}">
                <a16:creationId xmlns:a16="http://schemas.microsoft.com/office/drawing/2014/main" id="{A924020D-9D58-0CBD-5AC1-AFF167A46B8E}"/>
              </a:ext>
            </a:extLst>
          </p:cNvPr>
          <p:cNvPicPr>
            <a:picLocks noChangeAspect="1" noChangeArrowheads="1"/>
          </p:cNvPicPr>
          <p:nvPr/>
        </p:nvPicPr>
        <p:blipFill>
          <a:blip r:embed="rId6" cstate="print"/>
          <a:srcRect/>
          <a:stretch>
            <a:fillRect/>
          </a:stretch>
        </p:blipFill>
        <p:spPr bwMode="auto">
          <a:xfrm>
            <a:off x="4376967" y="3548379"/>
            <a:ext cx="2743200" cy="2286000"/>
          </a:xfrm>
          <a:prstGeom prst="rect">
            <a:avLst/>
          </a:prstGeom>
          <a:noFill/>
        </p:spPr>
      </p:pic>
      <p:pic>
        <p:nvPicPr>
          <p:cNvPr id="10" name="Picture 2" descr="C:\Users\h2odxcmo\Pictures\Monthly Photos\October 2014\JPEG MARINE\Marine_10.29.14_0039.JPG">
            <a:extLst>
              <a:ext uri="{FF2B5EF4-FFF2-40B4-BE49-F238E27FC236}">
                <a16:creationId xmlns:a16="http://schemas.microsoft.com/office/drawing/2014/main" id="{BF0D5B1B-B596-08D3-F454-39854E34A20F}"/>
              </a:ext>
            </a:extLst>
          </p:cNvPr>
          <p:cNvPicPr>
            <a:picLocks noChangeAspect="1" noChangeArrowheads="1"/>
          </p:cNvPicPr>
          <p:nvPr/>
        </p:nvPicPr>
        <p:blipFill>
          <a:blip r:embed="rId7" cstate="print"/>
          <a:srcRect/>
          <a:stretch>
            <a:fillRect/>
          </a:stretch>
        </p:blipFill>
        <p:spPr bwMode="auto">
          <a:xfrm>
            <a:off x="1252767" y="957579"/>
            <a:ext cx="2743200" cy="2286000"/>
          </a:xfrm>
          <a:prstGeom prst="rect">
            <a:avLst/>
          </a:prstGeom>
          <a:noFill/>
        </p:spPr>
      </p:pic>
      <p:pic>
        <p:nvPicPr>
          <p:cNvPr id="11" name="Picture 4" descr="C:\Users\h2pmmmeb\Desktop\Deploying a diver.jpg">
            <a:extLst>
              <a:ext uri="{FF2B5EF4-FFF2-40B4-BE49-F238E27FC236}">
                <a16:creationId xmlns:a16="http://schemas.microsoft.com/office/drawing/2014/main" id="{A3302975-AFFD-2B08-9F5F-B62607C6B863}"/>
              </a:ext>
            </a:extLst>
          </p:cNvPr>
          <p:cNvPicPr>
            <a:picLocks noChangeAspect="1" noChangeArrowheads="1"/>
          </p:cNvPicPr>
          <p:nvPr/>
        </p:nvPicPr>
        <p:blipFill>
          <a:blip r:embed="rId8" cstate="print"/>
          <a:srcRect l="20294" r="12132"/>
          <a:stretch>
            <a:fillRect/>
          </a:stretch>
        </p:blipFill>
        <p:spPr bwMode="auto">
          <a:xfrm>
            <a:off x="7504215" y="957579"/>
            <a:ext cx="2746172" cy="2286000"/>
          </a:xfrm>
          <a:prstGeom prst="rect">
            <a:avLst/>
          </a:prstGeom>
          <a:noFill/>
        </p:spPr>
      </p:pic>
      <p:sp>
        <p:nvSpPr>
          <p:cNvPr id="12" name="TextBox 11">
            <a:extLst>
              <a:ext uri="{FF2B5EF4-FFF2-40B4-BE49-F238E27FC236}">
                <a16:creationId xmlns:a16="http://schemas.microsoft.com/office/drawing/2014/main" id="{4C6318F5-1148-520A-ADA1-C923AB1F421E}"/>
              </a:ext>
            </a:extLst>
          </p:cNvPr>
          <p:cNvSpPr txBox="1"/>
          <p:nvPr/>
        </p:nvSpPr>
        <p:spPr>
          <a:xfrm>
            <a:off x="7501167" y="957579"/>
            <a:ext cx="457200" cy="369332"/>
          </a:xfrm>
          <a:prstGeom prst="rect">
            <a:avLst/>
          </a:prstGeom>
          <a:solidFill>
            <a:schemeClr val="tx1"/>
          </a:solidFill>
        </p:spPr>
        <p:txBody>
          <a:bodyPr wrap="square" rtlCol="0">
            <a:spAutoFit/>
          </a:bodyPr>
          <a:lstStyle/>
          <a:p>
            <a:pPr algn="ctr"/>
            <a:r>
              <a:rPr lang="en-US" dirty="0">
                <a:solidFill>
                  <a:schemeClr val="tx2"/>
                </a:solidFill>
              </a:rPr>
              <a:t>3</a:t>
            </a:r>
          </a:p>
        </p:txBody>
      </p:sp>
      <p:sp>
        <p:nvSpPr>
          <p:cNvPr id="13" name="TextBox 12">
            <a:extLst>
              <a:ext uri="{FF2B5EF4-FFF2-40B4-BE49-F238E27FC236}">
                <a16:creationId xmlns:a16="http://schemas.microsoft.com/office/drawing/2014/main" id="{481A9241-D73C-A809-7FAA-E15EAF90898E}"/>
              </a:ext>
            </a:extLst>
          </p:cNvPr>
          <p:cNvSpPr txBox="1"/>
          <p:nvPr/>
        </p:nvSpPr>
        <p:spPr>
          <a:xfrm>
            <a:off x="4376967" y="3548379"/>
            <a:ext cx="457200" cy="369332"/>
          </a:xfrm>
          <a:prstGeom prst="rect">
            <a:avLst/>
          </a:prstGeom>
          <a:solidFill>
            <a:schemeClr val="tx1"/>
          </a:solidFill>
        </p:spPr>
        <p:txBody>
          <a:bodyPr wrap="square" rtlCol="0">
            <a:spAutoFit/>
          </a:bodyPr>
          <a:lstStyle/>
          <a:p>
            <a:pPr algn="ctr"/>
            <a:r>
              <a:rPr lang="en-US" dirty="0">
                <a:solidFill>
                  <a:schemeClr val="tx2"/>
                </a:solidFill>
              </a:rPr>
              <a:t>5</a:t>
            </a:r>
          </a:p>
        </p:txBody>
      </p:sp>
      <p:sp>
        <p:nvSpPr>
          <p:cNvPr id="14" name="TextBox 13">
            <a:extLst>
              <a:ext uri="{FF2B5EF4-FFF2-40B4-BE49-F238E27FC236}">
                <a16:creationId xmlns:a16="http://schemas.microsoft.com/office/drawing/2014/main" id="{0ECE412A-4196-D823-1E63-CC567AF22C7F}"/>
              </a:ext>
            </a:extLst>
          </p:cNvPr>
          <p:cNvSpPr txBox="1"/>
          <p:nvPr/>
        </p:nvSpPr>
        <p:spPr>
          <a:xfrm>
            <a:off x="4376967" y="957579"/>
            <a:ext cx="457200" cy="369332"/>
          </a:xfrm>
          <a:prstGeom prst="rect">
            <a:avLst/>
          </a:prstGeom>
          <a:solidFill>
            <a:schemeClr val="tx1"/>
          </a:solidFill>
        </p:spPr>
        <p:txBody>
          <a:bodyPr wrap="square" rtlCol="0">
            <a:spAutoFit/>
          </a:bodyPr>
          <a:lstStyle/>
          <a:p>
            <a:pPr algn="ctr"/>
            <a:r>
              <a:rPr lang="en-US" dirty="0">
                <a:solidFill>
                  <a:schemeClr val="tx2"/>
                </a:solidFill>
              </a:rPr>
              <a:t>2</a:t>
            </a:r>
          </a:p>
        </p:txBody>
      </p:sp>
      <p:sp>
        <p:nvSpPr>
          <p:cNvPr id="15" name="TextBox 14">
            <a:extLst>
              <a:ext uri="{FF2B5EF4-FFF2-40B4-BE49-F238E27FC236}">
                <a16:creationId xmlns:a16="http://schemas.microsoft.com/office/drawing/2014/main" id="{88900017-2F73-1823-29BC-2795CB4B4D32}"/>
              </a:ext>
            </a:extLst>
          </p:cNvPr>
          <p:cNvSpPr txBox="1"/>
          <p:nvPr/>
        </p:nvSpPr>
        <p:spPr>
          <a:xfrm rot="10800000" flipV="1">
            <a:off x="9787167" y="3548379"/>
            <a:ext cx="457200" cy="369332"/>
          </a:xfrm>
          <a:prstGeom prst="rect">
            <a:avLst/>
          </a:prstGeom>
          <a:solidFill>
            <a:schemeClr val="tx1"/>
          </a:solidFill>
        </p:spPr>
        <p:txBody>
          <a:bodyPr wrap="square" rtlCol="0">
            <a:spAutoFit/>
          </a:bodyPr>
          <a:lstStyle/>
          <a:p>
            <a:pPr algn="ctr"/>
            <a:r>
              <a:rPr lang="en-US" dirty="0">
                <a:solidFill>
                  <a:schemeClr val="tx2"/>
                </a:solidFill>
              </a:rPr>
              <a:t>6</a:t>
            </a:r>
          </a:p>
        </p:txBody>
      </p:sp>
      <p:sp>
        <p:nvSpPr>
          <p:cNvPr id="16" name="TextBox 15">
            <a:extLst>
              <a:ext uri="{FF2B5EF4-FFF2-40B4-BE49-F238E27FC236}">
                <a16:creationId xmlns:a16="http://schemas.microsoft.com/office/drawing/2014/main" id="{7EF7B923-6454-2BB4-286E-E583DCF0B318}"/>
              </a:ext>
            </a:extLst>
          </p:cNvPr>
          <p:cNvSpPr txBox="1"/>
          <p:nvPr/>
        </p:nvSpPr>
        <p:spPr>
          <a:xfrm>
            <a:off x="1252767" y="957579"/>
            <a:ext cx="457200" cy="369332"/>
          </a:xfrm>
          <a:prstGeom prst="rect">
            <a:avLst/>
          </a:prstGeom>
          <a:solidFill>
            <a:schemeClr val="tx1"/>
          </a:solidFill>
        </p:spPr>
        <p:txBody>
          <a:bodyPr wrap="square" rtlCol="0">
            <a:spAutoFit/>
          </a:bodyPr>
          <a:lstStyle/>
          <a:p>
            <a:pPr algn="ctr"/>
            <a:r>
              <a:rPr lang="en-US" dirty="0">
                <a:solidFill>
                  <a:schemeClr val="tx2"/>
                </a:solidFill>
              </a:rPr>
              <a:t>1</a:t>
            </a:r>
          </a:p>
        </p:txBody>
      </p:sp>
      <p:sp>
        <p:nvSpPr>
          <p:cNvPr id="17" name="TextBox 16">
            <a:extLst>
              <a:ext uri="{FF2B5EF4-FFF2-40B4-BE49-F238E27FC236}">
                <a16:creationId xmlns:a16="http://schemas.microsoft.com/office/drawing/2014/main" id="{E580D158-E68D-A307-3135-C079A6B546EE}"/>
              </a:ext>
            </a:extLst>
          </p:cNvPr>
          <p:cNvSpPr txBox="1"/>
          <p:nvPr/>
        </p:nvSpPr>
        <p:spPr>
          <a:xfrm rot="10800000" flipV="1">
            <a:off x="1252767" y="3548379"/>
            <a:ext cx="457200" cy="369332"/>
          </a:xfrm>
          <a:prstGeom prst="rect">
            <a:avLst/>
          </a:prstGeom>
          <a:solidFill>
            <a:schemeClr val="tx1"/>
          </a:solidFill>
        </p:spPr>
        <p:txBody>
          <a:bodyPr wrap="square" rtlCol="0">
            <a:spAutoFit/>
          </a:bodyPr>
          <a:lstStyle/>
          <a:p>
            <a:pPr algn="ctr"/>
            <a:r>
              <a:rPr lang="en-US" dirty="0">
                <a:solidFill>
                  <a:schemeClr val="tx2"/>
                </a:solidFill>
              </a:rPr>
              <a:t>4</a:t>
            </a:r>
          </a:p>
        </p:txBody>
      </p:sp>
      <p:sp>
        <p:nvSpPr>
          <p:cNvPr id="18" name="Rectangle 17">
            <a:extLst>
              <a:ext uri="{FF2B5EF4-FFF2-40B4-BE49-F238E27FC236}">
                <a16:creationId xmlns:a16="http://schemas.microsoft.com/office/drawing/2014/main" id="{FB2DA95B-0568-4160-B483-DBCEDE8DDBC5}"/>
              </a:ext>
            </a:extLst>
          </p:cNvPr>
          <p:cNvSpPr/>
          <p:nvPr/>
        </p:nvSpPr>
        <p:spPr>
          <a:xfrm>
            <a:off x="5847841" y="3180407"/>
            <a:ext cx="284052" cy="523220"/>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38135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Time &amp; Cost scorecard</a:t>
            </a:r>
          </a:p>
        </p:txBody>
      </p:sp>
      <p:sp>
        <p:nvSpPr>
          <p:cNvPr id="49" name="Content Placeholder 2"/>
          <p:cNvSpPr txBox="1">
            <a:spLocks/>
          </p:cNvSpPr>
          <p:nvPr/>
        </p:nvSpPr>
        <p:spPr bwMode="auto">
          <a:xfrm>
            <a:off x="687736" y="1094918"/>
            <a:ext cx="5205064"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Budget Metric</a:t>
            </a:r>
          </a:p>
        </p:txBody>
      </p:sp>
      <p:sp>
        <p:nvSpPr>
          <p:cNvPr id="50" name="Content Placeholder 3"/>
          <p:cNvSpPr txBox="1">
            <a:spLocks/>
          </p:cNvSpPr>
          <p:nvPr/>
        </p:nvSpPr>
        <p:spPr bwMode="auto">
          <a:xfrm>
            <a:off x="6096000" y="1094918"/>
            <a:ext cx="538092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Schedule Metric</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grpSp>
        <p:nvGrpSpPr>
          <p:cNvPr id="51" name="Group 50"/>
          <p:cNvGrpSpPr/>
          <p:nvPr/>
        </p:nvGrpSpPr>
        <p:grpSpPr>
          <a:xfrm>
            <a:off x="125064" y="1094918"/>
            <a:ext cx="457200" cy="1219200"/>
            <a:chOff x="8229600" y="3733800"/>
            <a:chExt cx="457200" cy="1219200"/>
          </a:xfrm>
        </p:grpSpPr>
        <p:sp>
          <p:nvSpPr>
            <p:cNvPr id="52" name="Oval 51"/>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3" name="Rectangle 52"/>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4" name="Oval 53"/>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5" name="Oval 54"/>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6" name="Oval 55"/>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7" name="Oval 56"/>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8" name="Oval 57"/>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59" name="Group 58"/>
          <p:cNvGrpSpPr/>
          <p:nvPr/>
        </p:nvGrpSpPr>
        <p:grpSpPr>
          <a:xfrm>
            <a:off x="125064" y="3819532"/>
            <a:ext cx="457200" cy="1219200"/>
            <a:chOff x="8229600" y="3733800"/>
            <a:chExt cx="457200" cy="1219200"/>
          </a:xfrm>
        </p:grpSpPr>
        <p:sp>
          <p:nvSpPr>
            <p:cNvPr id="60" name="Oval 59"/>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1" name="Rectangle 60"/>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2" name="Oval 61"/>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3" name="Oval 62"/>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4" name="Oval 63"/>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5" name="Oval 64"/>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6" name="Oval 65"/>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67" name="Group 66"/>
          <p:cNvGrpSpPr/>
          <p:nvPr/>
        </p:nvGrpSpPr>
        <p:grpSpPr>
          <a:xfrm>
            <a:off x="11602840" y="1094918"/>
            <a:ext cx="457200" cy="1219200"/>
            <a:chOff x="8229600" y="3733800"/>
            <a:chExt cx="457200" cy="1219200"/>
          </a:xfrm>
        </p:grpSpPr>
        <p:sp>
          <p:nvSpPr>
            <p:cNvPr id="68" name="Oval 67"/>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9" name="Rectangle 68"/>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0" name="Oval 69"/>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1" name="Oval 70"/>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2" name="Oval 71"/>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3" name="Oval 72"/>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4" name="Oval 73"/>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75" name="Group 74"/>
          <p:cNvGrpSpPr/>
          <p:nvPr/>
        </p:nvGrpSpPr>
        <p:grpSpPr>
          <a:xfrm>
            <a:off x="11602840" y="3819532"/>
            <a:ext cx="457200" cy="1219200"/>
            <a:chOff x="8229600" y="3733800"/>
            <a:chExt cx="457200" cy="1219200"/>
          </a:xfrm>
        </p:grpSpPr>
        <p:sp>
          <p:nvSpPr>
            <p:cNvPr id="76" name="Oval 75"/>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7" name="Rectangle 76"/>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8" name="Oval 77"/>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9" name="Oval 78"/>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80" name="Oval 79"/>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81" name="Oval 80"/>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82" name="Oval 81"/>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sp>
        <p:nvSpPr>
          <p:cNvPr id="83" name="Content Placeholder 5"/>
          <p:cNvSpPr txBox="1">
            <a:spLocks/>
          </p:cNvSpPr>
          <p:nvPr/>
        </p:nvSpPr>
        <p:spPr bwMode="auto">
          <a:xfrm>
            <a:off x="687736" y="1441907"/>
            <a:ext cx="5205064" cy="203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Planned (BCWS):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Earned (BCWP):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Actual (ACWP):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and/or table]</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graphicFrame>
        <p:nvGraphicFramePr>
          <p:cNvPr id="84" name="Table 83"/>
          <p:cNvGraphicFramePr>
            <a:graphicFrameLocks noGrp="1"/>
          </p:cNvGraphicFramePr>
          <p:nvPr/>
        </p:nvGraphicFramePr>
        <p:xfrm>
          <a:off x="6216102" y="1516968"/>
          <a:ext cx="4332154" cy="1265722"/>
        </p:xfrm>
        <a:graphic>
          <a:graphicData uri="http://schemas.openxmlformats.org/drawingml/2006/table">
            <a:tbl>
              <a:tblPr firstRow="1" bandRow="1"/>
              <a:tblGrid>
                <a:gridCol w="1474776">
                  <a:extLst>
                    <a:ext uri="{9D8B030D-6E8A-4147-A177-3AD203B41FA5}">
                      <a16:colId xmlns:a16="http://schemas.microsoft.com/office/drawing/2014/main" val="20000"/>
                    </a:ext>
                  </a:extLst>
                </a:gridCol>
                <a:gridCol w="1474776">
                  <a:extLst>
                    <a:ext uri="{9D8B030D-6E8A-4147-A177-3AD203B41FA5}">
                      <a16:colId xmlns:a16="http://schemas.microsoft.com/office/drawing/2014/main" val="20001"/>
                    </a:ext>
                  </a:extLst>
                </a:gridCol>
                <a:gridCol w="1382602">
                  <a:extLst>
                    <a:ext uri="{9D8B030D-6E8A-4147-A177-3AD203B41FA5}">
                      <a16:colId xmlns:a16="http://schemas.microsoft.com/office/drawing/2014/main" val="20002"/>
                    </a:ext>
                  </a:extLst>
                </a:gridCol>
              </a:tblGrid>
              <a:tr h="3048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Completion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Baseline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Current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Contract A</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16 Jun 1775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aseline="0" dirty="0">
                          <a:solidFill>
                            <a:schemeClr val="tx1"/>
                          </a:solidFill>
                        </a:rPr>
                        <a:t>17 Aug 2018 (A)</a:t>
                      </a:r>
                      <a:endParaRPr lang="en-US" sz="1200" dirty="0">
                        <a:solidFill>
                          <a:schemeClr val="tx1"/>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Contract</a:t>
                      </a:r>
                      <a:r>
                        <a:rPr lang="en-US" sz="1200" baseline="0" dirty="0"/>
                        <a:t> B</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04</a:t>
                      </a:r>
                      <a:r>
                        <a:rPr lang="en-US" sz="1200" baseline="0" dirty="0"/>
                        <a:t> Jul 1776</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28</a:t>
                      </a:r>
                      <a:r>
                        <a:rPr lang="en-US" sz="1200" baseline="0" dirty="0"/>
                        <a:t> Nov</a:t>
                      </a:r>
                      <a:r>
                        <a:rPr lang="en-US" sz="1200" dirty="0"/>
                        <a:t> 2018</a:t>
                      </a:r>
                      <a:r>
                        <a:rPr lang="en-US" sz="1200" baseline="0" dirty="0"/>
                        <a:t> (A)</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3513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Deliverable</a:t>
                      </a:r>
                      <a:r>
                        <a:rPr lang="en-US" sz="1200" baseline="0" dirty="0"/>
                        <a:t> 1</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11 Nov 1919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30 Apr 2017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bl>
          </a:graphicData>
        </a:graphic>
      </p:graphicFrame>
      <p:sp>
        <p:nvSpPr>
          <p:cNvPr id="85" name="Content Placeholder 5"/>
          <p:cNvSpPr txBox="1">
            <a:spLocks/>
          </p:cNvSpPr>
          <p:nvPr/>
        </p:nvSpPr>
        <p:spPr bwMode="auto">
          <a:xfrm>
            <a:off x="6096000" y="2785839"/>
            <a:ext cx="5205064" cy="686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if needed]</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sp>
        <p:nvSpPr>
          <p:cNvPr id="86" name="Content Placeholder 2"/>
          <p:cNvSpPr txBox="1">
            <a:spLocks/>
          </p:cNvSpPr>
          <p:nvPr/>
        </p:nvSpPr>
        <p:spPr bwMode="auto">
          <a:xfrm>
            <a:off x="687736" y="3851289"/>
            <a:ext cx="5205064"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Budget Metric</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sp>
        <p:nvSpPr>
          <p:cNvPr id="87" name="Content Placeholder 5"/>
          <p:cNvSpPr txBox="1">
            <a:spLocks/>
          </p:cNvSpPr>
          <p:nvPr/>
        </p:nvSpPr>
        <p:spPr bwMode="auto">
          <a:xfrm>
            <a:off x="687736" y="4198278"/>
            <a:ext cx="5205064" cy="203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Baseline: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EAC: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a:t>
            </a:r>
            <a:r>
              <a:rPr kumimoji="0" lang="en-US" sz="1600" b="0" i="0" u="none" strike="noStrike" kern="1200" cap="none" spc="0" normalizeH="0" baseline="0" noProof="0" dirty="0" err="1">
                <a:ln>
                  <a:noFill/>
                </a:ln>
                <a:solidFill>
                  <a:prstClr val="black">
                    <a:lumMod val="75000"/>
                    <a:lumOff val="25000"/>
                  </a:prstClr>
                </a:solidFill>
                <a:effectLst/>
                <a:uLnTx/>
                <a:uFillTx/>
                <a:latin typeface="Arial" pitchFamily="34" charset="0"/>
                <a:ea typeface="ＭＳ Ｐゴシック" charset="0"/>
                <a:cs typeface="Arial" pitchFamily="34" charset="0"/>
              </a:rPr>
              <a:t>Auth</a:t>
            </a: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 or PA]:	$[XXX]M</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if needed]</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sp>
        <p:nvSpPr>
          <p:cNvPr id="88" name="Content Placeholder 3"/>
          <p:cNvSpPr txBox="1">
            <a:spLocks/>
          </p:cNvSpPr>
          <p:nvPr/>
        </p:nvSpPr>
        <p:spPr bwMode="auto">
          <a:xfrm>
            <a:off x="6096000" y="3852188"/>
            <a:ext cx="538092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Milestone status for next X months</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graphicFrame>
        <p:nvGraphicFramePr>
          <p:cNvPr id="89" name="Table 88"/>
          <p:cNvGraphicFramePr>
            <a:graphicFrameLocks noGrp="1"/>
          </p:cNvGraphicFramePr>
          <p:nvPr/>
        </p:nvGraphicFramePr>
        <p:xfrm>
          <a:off x="6216102" y="4274427"/>
          <a:ext cx="4332154" cy="1265722"/>
        </p:xfrm>
        <a:graphic>
          <a:graphicData uri="http://schemas.openxmlformats.org/drawingml/2006/table">
            <a:tbl>
              <a:tblPr firstRow="1" bandRow="1"/>
              <a:tblGrid>
                <a:gridCol w="1474776">
                  <a:extLst>
                    <a:ext uri="{9D8B030D-6E8A-4147-A177-3AD203B41FA5}">
                      <a16:colId xmlns:a16="http://schemas.microsoft.com/office/drawing/2014/main" val="20000"/>
                    </a:ext>
                  </a:extLst>
                </a:gridCol>
                <a:gridCol w="1474776">
                  <a:extLst>
                    <a:ext uri="{9D8B030D-6E8A-4147-A177-3AD203B41FA5}">
                      <a16:colId xmlns:a16="http://schemas.microsoft.com/office/drawing/2014/main" val="20001"/>
                    </a:ext>
                  </a:extLst>
                </a:gridCol>
                <a:gridCol w="1382602">
                  <a:extLst>
                    <a:ext uri="{9D8B030D-6E8A-4147-A177-3AD203B41FA5}">
                      <a16:colId xmlns:a16="http://schemas.microsoft.com/office/drawing/2014/main" val="20002"/>
                    </a:ext>
                  </a:extLst>
                </a:gridCol>
              </a:tblGrid>
              <a:tr h="3048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Activity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Baseline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solidFill>
                            <a:schemeClr val="tx1"/>
                          </a:solidFill>
                        </a:rPr>
                        <a:t>Current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Activity</a:t>
                      </a:r>
                      <a:r>
                        <a:rPr lang="en-US" sz="1200" baseline="0" dirty="0"/>
                        <a:t> 1</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16 Jun 1775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aseline="0" dirty="0">
                          <a:solidFill>
                            <a:schemeClr val="tx1"/>
                          </a:solidFill>
                        </a:rPr>
                        <a:t>17 Aug 2018 (A)</a:t>
                      </a:r>
                      <a:endParaRPr lang="en-US" sz="1200" dirty="0">
                        <a:solidFill>
                          <a:schemeClr val="tx1"/>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Activity</a:t>
                      </a:r>
                      <a:r>
                        <a:rPr lang="en-US" sz="1200" baseline="0" dirty="0"/>
                        <a:t> 2</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04</a:t>
                      </a:r>
                      <a:r>
                        <a:rPr lang="en-US" sz="1200" baseline="0" dirty="0"/>
                        <a:t> Jul 1776</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28</a:t>
                      </a:r>
                      <a:r>
                        <a:rPr lang="en-US" sz="1200" baseline="0" dirty="0"/>
                        <a:t> Nov</a:t>
                      </a:r>
                      <a:r>
                        <a:rPr lang="en-US" sz="1200" dirty="0"/>
                        <a:t> 2018</a:t>
                      </a:r>
                      <a:r>
                        <a:rPr lang="en-US" sz="1200" baseline="0" dirty="0"/>
                        <a:t> (A)</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3513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Milestone Z</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11 Nov 1919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30 Apr 2017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bl>
          </a:graphicData>
        </a:graphic>
      </p:graphicFrame>
      <p:sp>
        <p:nvSpPr>
          <p:cNvPr id="90" name="Content Placeholder 5"/>
          <p:cNvSpPr txBox="1">
            <a:spLocks/>
          </p:cNvSpPr>
          <p:nvPr/>
        </p:nvSpPr>
        <p:spPr bwMode="auto">
          <a:xfrm>
            <a:off x="6096000" y="5543109"/>
            <a:ext cx="5205064" cy="686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if needed]</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spTree>
    <p:extLst>
      <p:ext uri="{BB962C8B-B14F-4D97-AF65-F5344CB8AC3E}">
        <p14:creationId xmlns:p14="http://schemas.microsoft.com/office/powerpoint/2010/main" val="223060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Design &amp; Construction Management Scorecard</a:t>
            </a:r>
          </a:p>
        </p:txBody>
      </p:sp>
      <p:sp>
        <p:nvSpPr>
          <p:cNvPr id="44" name="Content Placeholder 2"/>
          <p:cNvSpPr txBox="1">
            <a:spLocks/>
          </p:cNvSpPr>
          <p:nvPr/>
        </p:nvSpPr>
        <p:spPr bwMode="auto">
          <a:xfrm>
            <a:off x="687736" y="1094918"/>
            <a:ext cx="5205064"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Acquisition</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sp>
        <p:nvSpPr>
          <p:cNvPr id="45" name="Content Placeholder 3"/>
          <p:cNvSpPr txBox="1">
            <a:spLocks/>
          </p:cNvSpPr>
          <p:nvPr/>
        </p:nvSpPr>
        <p:spPr bwMode="auto">
          <a:xfrm>
            <a:off x="6096000" y="1094918"/>
            <a:ext cx="538092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Quality of Design</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grpSp>
        <p:nvGrpSpPr>
          <p:cNvPr id="46" name="Group 45"/>
          <p:cNvGrpSpPr/>
          <p:nvPr/>
        </p:nvGrpSpPr>
        <p:grpSpPr>
          <a:xfrm>
            <a:off x="125064" y="1094918"/>
            <a:ext cx="457200" cy="1219200"/>
            <a:chOff x="8229600" y="3733800"/>
            <a:chExt cx="457200" cy="1219200"/>
          </a:xfrm>
        </p:grpSpPr>
        <p:sp>
          <p:nvSpPr>
            <p:cNvPr id="47" name="Oval 46"/>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48" name="Rectangle 47"/>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49" name="Oval 48"/>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0" name="Oval 49"/>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1" name="Oval 50"/>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2" name="Oval 51"/>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3" name="Oval 52"/>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54" name="Group 53"/>
          <p:cNvGrpSpPr/>
          <p:nvPr/>
        </p:nvGrpSpPr>
        <p:grpSpPr>
          <a:xfrm>
            <a:off x="125064" y="3819532"/>
            <a:ext cx="457200" cy="1219200"/>
            <a:chOff x="8229600" y="3733800"/>
            <a:chExt cx="457200" cy="1219200"/>
          </a:xfrm>
        </p:grpSpPr>
        <p:sp>
          <p:nvSpPr>
            <p:cNvPr id="55" name="Oval 54"/>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6" name="Rectangle 55"/>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7" name="Oval 56"/>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8" name="Oval 57"/>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9" name="Oval 58"/>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0" name="Oval 59"/>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1" name="Oval 60"/>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62" name="Group 61"/>
          <p:cNvGrpSpPr/>
          <p:nvPr/>
        </p:nvGrpSpPr>
        <p:grpSpPr>
          <a:xfrm>
            <a:off x="11602840" y="1094918"/>
            <a:ext cx="457200" cy="1219200"/>
            <a:chOff x="8229600" y="3733800"/>
            <a:chExt cx="457200" cy="1219200"/>
          </a:xfrm>
        </p:grpSpPr>
        <p:sp>
          <p:nvSpPr>
            <p:cNvPr id="63" name="Oval 62"/>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4" name="Rectangle 63"/>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5" name="Oval 64"/>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6" name="Oval 65"/>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7" name="Oval 66"/>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8" name="Oval 67"/>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9" name="Oval 68"/>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grpSp>
        <p:nvGrpSpPr>
          <p:cNvPr id="70" name="Group 69"/>
          <p:cNvGrpSpPr/>
          <p:nvPr/>
        </p:nvGrpSpPr>
        <p:grpSpPr>
          <a:xfrm>
            <a:off x="11602840" y="3819532"/>
            <a:ext cx="457200" cy="1219200"/>
            <a:chOff x="8229600" y="3733800"/>
            <a:chExt cx="457200" cy="1219200"/>
          </a:xfrm>
        </p:grpSpPr>
        <p:sp>
          <p:nvSpPr>
            <p:cNvPr id="71" name="Oval 70"/>
            <p:cNvSpPr/>
            <p:nvPr/>
          </p:nvSpPr>
          <p:spPr>
            <a:xfrm>
              <a:off x="8305800" y="3810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2" name="Rectangle 71"/>
            <p:cNvSpPr/>
            <p:nvPr/>
          </p:nvSpPr>
          <p:spPr>
            <a:xfrm>
              <a:off x="8229600" y="3733800"/>
              <a:ext cx="457200" cy="1219200"/>
            </a:xfrm>
            <a:prstGeom prst="rect">
              <a:avLst/>
            </a:prstGeom>
            <a:solidFill>
              <a:sysClr val="windowText" lastClr="000000">
                <a:lumMod val="50000"/>
                <a:lumOff val="50000"/>
              </a:sysClr>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3" name="Oval 72"/>
            <p:cNvSpPr/>
            <p:nvPr/>
          </p:nvSpPr>
          <p:spPr>
            <a:xfrm>
              <a:off x="8305800" y="4572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4" name="Oval 73"/>
            <p:cNvSpPr/>
            <p:nvPr/>
          </p:nvSpPr>
          <p:spPr>
            <a:xfrm>
              <a:off x="8305800" y="4191000"/>
              <a:ext cx="304800" cy="304800"/>
            </a:xfrm>
            <a:prstGeom prst="ellipse">
              <a:avLst/>
            </a:prstGeom>
            <a:solidFill>
              <a:sysClr val="window" lastClr="FFFFFF"/>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5" name="Oval 74"/>
            <p:cNvSpPr/>
            <p:nvPr/>
          </p:nvSpPr>
          <p:spPr>
            <a:xfrm>
              <a:off x="8305800" y="3810000"/>
              <a:ext cx="304800" cy="304800"/>
            </a:xfrm>
            <a:prstGeom prst="ellipse">
              <a:avLst/>
            </a:prstGeom>
            <a:solidFill>
              <a:srgbClr val="FF00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6" name="Oval 75"/>
            <p:cNvSpPr/>
            <p:nvPr/>
          </p:nvSpPr>
          <p:spPr>
            <a:xfrm>
              <a:off x="8305800" y="4191000"/>
              <a:ext cx="304800" cy="304800"/>
            </a:xfrm>
            <a:prstGeom prst="ellipse">
              <a:avLst/>
            </a:prstGeom>
            <a:solidFill>
              <a:srgbClr val="FFFF0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7" name="Oval 76"/>
            <p:cNvSpPr/>
            <p:nvPr/>
          </p:nvSpPr>
          <p:spPr>
            <a:xfrm>
              <a:off x="8305800" y="4572000"/>
              <a:ext cx="304800" cy="304800"/>
            </a:xfrm>
            <a:prstGeom prst="ellipse">
              <a:avLst/>
            </a:prstGeom>
            <a:solidFill>
              <a:srgbClr val="00B050"/>
            </a:solidFill>
            <a:ln w="25400" cap="flat" cmpd="sng" algn="ctr">
              <a:solidFill>
                <a:srgbClr val="DDDDD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grpSp>
      <p:sp>
        <p:nvSpPr>
          <p:cNvPr id="78" name="Content Placeholder 5"/>
          <p:cNvSpPr txBox="1">
            <a:spLocks/>
          </p:cNvSpPr>
          <p:nvPr/>
        </p:nvSpPr>
        <p:spPr bwMode="auto">
          <a:xfrm>
            <a:off x="687736" y="1441907"/>
            <a:ext cx="5205064" cy="203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and/or table]</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sp>
        <p:nvSpPr>
          <p:cNvPr id="79" name="Content Placeholder 2"/>
          <p:cNvSpPr txBox="1">
            <a:spLocks/>
          </p:cNvSpPr>
          <p:nvPr/>
        </p:nvSpPr>
        <p:spPr bwMode="auto">
          <a:xfrm>
            <a:off x="687736" y="3851289"/>
            <a:ext cx="5205064"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Quality of Construction</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sp>
        <p:nvSpPr>
          <p:cNvPr id="80" name="Content Placeholder 3"/>
          <p:cNvSpPr txBox="1">
            <a:spLocks/>
          </p:cNvSpPr>
          <p:nvPr/>
        </p:nvSpPr>
        <p:spPr bwMode="auto">
          <a:xfrm>
            <a:off x="6096000" y="3852188"/>
            <a:ext cx="538092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1" i="0" u="none" strike="noStrike" kern="1200" cap="none" spc="0" normalizeH="0" baseline="0" noProof="0">
                <a:ln>
                  <a:noFill/>
                </a:ln>
                <a:solidFill>
                  <a:sysClr val="windowText" lastClr="000000">
                    <a:lumMod val="75000"/>
                    <a:lumOff val="25000"/>
                  </a:sysClr>
                </a:solidFill>
                <a:effectLst/>
                <a:uLnTx/>
                <a:uFillTx/>
                <a:latin typeface="Arial" pitchFamily="34" charset="0"/>
                <a:ea typeface="ＭＳ Ｐゴシック" charset="0"/>
                <a:cs typeface="Arial" pitchFamily="34" charset="0"/>
              </a:rPr>
              <a:t>Safety</a:t>
            </a:r>
            <a:endParaRPr kumimoji="0" lang="en-US" sz="16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ＭＳ Ｐゴシック" charset="0"/>
              <a:cs typeface="Arial" pitchFamily="34" charset="0"/>
            </a:endParaRPr>
          </a:p>
        </p:txBody>
      </p:sp>
      <p:sp>
        <p:nvSpPr>
          <p:cNvPr id="81" name="Content Placeholder 5"/>
          <p:cNvSpPr txBox="1">
            <a:spLocks/>
          </p:cNvSpPr>
          <p:nvPr/>
        </p:nvSpPr>
        <p:spPr bwMode="auto">
          <a:xfrm>
            <a:off x="687736" y="4192821"/>
            <a:ext cx="5205064" cy="203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and/or table]</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sp>
        <p:nvSpPr>
          <p:cNvPr id="82" name="Content Placeholder 5"/>
          <p:cNvSpPr txBox="1">
            <a:spLocks/>
          </p:cNvSpPr>
          <p:nvPr/>
        </p:nvSpPr>
        <p:spPr bwMode="auto">
          <a:xfrm>
            <a:off x="6096000" y="1441907"/>
            <a:ext cx="5205064" cy="203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Font typeface="Arial" pitchFamily="34" charset="0"/>
              <a:defRPr sz="16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[Narrative and/or table]</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charset="0"/>
                <a:cs typeface="Arial" pitchFamily="34" charset="0"/>
              </a:rPr>
              <a:t>Target: [Insert metric / control bands info here]</a:t>
            </a:r>
          </a:p>
        </p:txBody>
      </p:sp>
      <p:graphicFrame>
        <p:nvGraphicFramePr>
          <p:cNvPr id="83" name="Content Placeholder 8"/>
          <p:cNvGraphicFramePr>
            <a:graphicFrameLocks noChangeAspect="1"/>
          </p:cNvGraphicFramePr>
          <p:nvPr/>
        </p:nvGraphicFramePr>
        <p:xfrm>
          <a:off x="6216104" y="4190099"/>
          <a:ext cx="4289475" cy="1525361"/>
        </p:xfrm>
        <a:graphic>
          <a:graphicData uri="http://schemas.openxmlformats.org/presentationml/2006/ole">
            <mc:AlternateContent xmlns:mc="http://schemas.openxmlformats.org/markup-compatibility/2006">
              <mc:Choice xmlns:v="urn:schemas-microsoft-com:vml" Requires="v">
                <p:oleObj name="Worksheet" r:id="rId3" imgW="3909016" imgH="1394302" progId="Excel.Sheet.12">
                  <p:embed/>
                </p:oleObj>
              </mc:Choice>
              <mc:Fallback>
                <p:oleObj name="Worksheet" r:id="rId3" imgW="3909016" imgH="1394302" progId="Excel.Sheet.12">
                  <p:embed/>
                  <p:pic>
                    <p:nvPicPr>
                      <p:cNvPr id="83" name="Content Placeholder 8"/>
                      <p:cNvPicPr>
                        <a:picLocks noChangeAspect="1" noChangeArrowheads="1"/>
                      </p:cNvPicPr>
                      <p:nvPr/>
                    </p:nvPicPr>
                    <p:blipFill>
                      <a:blip r:embed="rId4"/>
                      <a:srcRect/>
                      <a:stretch>
                        <a:fillRect/>
                      </a:stretch>
                    </p:blipFill>
                    <p:spPr bwMode="auto">
                      <a:xfrm>
                        <a:off x="6216104" y="4190099"/>
                        <a:ext cx="4289475" cy="1525361"/>
                      </a:xfrm>
                      <a:prstGeom prst="rect">
                        <a:avLst/>
                      </a:prstGeom>
                      <a:noFill/>
                    </p:spPr>
                  </p:pic>
                </p:oleObj>
              </mc:Fallback>
            </mc:AlternateContent>
          </a:graphicData>
        </a:graphic>
      </p:graphicFrame>
    </p:spTree>
    <p:extLst>
      <p:ext uri="{BB962C8B-B14F-4D97-AF65-F5344CB8AC3E}">
        <p14:creationId xmlns:p14="http://schemas.microsoft.com/office/powerpoint/2010/main" val="180461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5"/>
          </p:nvPr>
        </p:nvPicPr>
        <p:blipFill rotWithShape="1">
          <a:blip r:embed="rId3" cstate="email">
            <a:extLst>
              <a:ext uri="{28A0092B-C50C-407E-A947-70E740481C1C}">
                <a14:useLocalDpi xmlns:a14="http://schemas.microsoft.com/office/drawing/2010/main" val="0"/>
              </a:ext>
            </a:extLst>
          </a:blip>
          <a:srcRect/>
          <a:stretch/>
        </p:blipFill>
        <p:spPr>
          <a:xfrm>
            <a:off x="240066" y="1611630"/>
            <a:ext cx="7955727" cy="4243278"/>
          </a:xfrm>
        </p:spPr>
      </p:pic>
      <p:sp>
        <p:nvSpPr>
          <p:cNvPr id="2" name="Title 1"/>
          <p:cNvSpPr>
            <a:spLocks noGrp="1"/>
          </p:cNvSpPr>
          <p:nvPr>
            <p:ph type="title"/>
          </p:nvPr>
        </p:nvSpPr>
        <p:spPr/>
        <p:txBody>
          <a:bodyPr/>
          <a:lstStyle/>
          <a:p>
            <a:r>
              <a:rPr lang="en-US" sz="2800"/>
              <a:t>Project s-curve</a:t>
            </a:r>
            <a:endParaRPr lang="en-US" sz="2800" dirty="0"/>
          </a:p>
        </p:txBody>
      </p:sp>
      <p:sp>
        <p:nvSpPr>
          <p:cNvPr id="10" name="Content Placeholder 9"/>
          <p:cNvSpPr>
            <a:spLocks noGrp="1"/>
          </p:cNvSpPr>
          <p:nvPr>
            <p:ph sz="quarter" idx="19"/>
          </p:nvPr>
        </p:nvSpPr>
        <p:spPr>
          <a:xfrm>
            <a:off x="8336132" y="1028700"/>
            <a:ext cx="3589168" cy="5600700"/>
          </a:xfrm>
        </p:spPr>
        <p:txBody>
          <a:bodyPr/>
          <a:lstStyle/>
          <a:p>
            <a:r>
              <a:rPr lang="en-US" sz="1400" dirty="0"/>
              <a:t>[Narrative]</a:t>
            </a:r>
          </a:p>
        </p:txBody>
      </p:sp>
    </p:spTree>
    <p:extLst>
      <p:ext uri="{BB962C8B-B14F-4D97-AF65-F5344CB8AC3E}">
        <p14:creationId xmlns:p14="http://schemas.microsoft.com/office/powerpoint/2010/main" val="2616230128"/>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faeaeb-9648-4078-8833-6667cc77c1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35D9B2D8BC23439A42548586E111E5" ma:contentTypeVersion="11" ma:contentTypeDescription="Create a new document." ma:contentTypeScope="" ma:versionID="f68453044a1619aaa538117ccd91dff4">
  <xsd:schema xmlns:xsd="http://www.w3.org/2001/XMLSchema" xmlns:xs="http://www.w3.org/2001/XMLSchema" xmlns:p="http://schemas.microsoft.com/office/2006/metadata/properties" xmlns:ns3="100d0c95-168f-48fe-8be4-ebcea0ff7913" xmlns:ns4="75faeaeb-9648-4078-8833-6667cc77c122" targetNamespace="http://schemas.microsoft.com/office/2006/metadata/properties" ma:root="true" ma:fieldsID="009a83fc91280fce13bbb346d8ecf706" ns3:_="" ns4:_="">
    <xsd:import namespace="100d0c95-168f-48fe-8be4-ebcea0ff7913"/>
    <xsd:import namespace="75faeaeb-9648-4078-8833-6667cc77c1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d0c95-168f-48fe-8be4-ebcea0ff79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aeaeb-9648-4078-8833-6667cc77c1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75faeaeb-9648-4078-8833-6667cc77c122"/>
    <ds:schemaRef ds:uri="http://purl.org/dc/dcmitype/"/>
    <ds:schemaRef ds:uri="http://schemas.microsoft.com/office/2006/documentManagement/types"/>
    <ds:schemaRef ds:uri="100d0c95-168f-48fe-8be4-ebcea0ff7913"/>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D99AC511-7A8E-400C-B502-52F4F44C6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d0c95-168f-48fe-8be4-ebcea0ff7913"/>
    <ds:schemaRef ds:uri="75faeaeb-9648-4078-8833-6667cc77c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14580</TotalTime>
  <Words>3426</Words>
  <Application>Microsoft Office PowerPoint</Application>
  <PresentationFormat>Widescreen</PresentationFormat>
  <Paragraphs>396</Paragraphs>
  <Slides>16</Slides>
  <Notes>13</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27" baseType="lpstr">
      <vt:lpstr>Arial</vt:lpstr>
      <vt:lpstr>Calibri</vt:lpstr>
      <vt:lpstr>Times New Roman</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Worksheet</vt:lpstr>
      <vt:lpstr>[Program / project name] </vt:lpstr>
      <vt:lpstr>Instructions</vt:lpstr>
      <vt:lpstr>[PROJECT NAME] - Overview</vt:lpstr>
      <vt:lpstr>[program / project name] overview</vt:lpstr>
      <vt:lpstr>[program / project name] Schedule</vt:lpstr>
      <vt:lpstr>Progress photos</vt:lpstr>
      <vt:lpstr>Time &amp; Cost scorecard</vt:lpstr>
      <vt:lpstr>Design &amp; Construction Management Scorecard</vt:lpstr>
      <vt:lpstr>Project s-curve</vt:lpstr>
      <vt:lpstr>Project Decisions</vt:lpstr>
      <vt:lpstr>Current Critical Issues</vt:lpstr>
      <vt:lpstr>Risk Management</vt:lpstr>
      <vt:lpstr>Summary of team partnering assessment</vt:lpstr>
      <vt:lpstr>Summary of Performance goals</vt:lpstr>
      <vt:lpstr>DISCUSSION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Simmons, Kenneth C CIV USARMY CEHQ (USA)</cp:lastModifiedBy>
  <cp:revision>417</cp:revision>
  <dcterms:created xsi:type="dcterms:W3CDTF">2017-02-20T05:10:01Z</dcterms:created>
  <dcterms:modified xsi:type="dcterms:W3CDTF">2023-08-21T12:37:27Z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0x0101005B35D9B2D8BC23439A42548586E111E5</vt:lpwstr>
  </property>
</Properties>
</file>